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notesMasterIdLst>
    <p:notesMasterId r:id="rId19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287000"/>
          </a:xfrm>
          <a:prstGeom prst="rect">
            <a:avLst/>
          </a:prstGeom>
          <a:solidFill>
            <a:srgbClr val="132434"/>
          </a:solidFill>
          <a:ln/>
        </p:spPr>
      </p:sp>
      <p:sp>
        <p:nvSpPr>
          <p:cNvPr id="3" name="Shape 1"/>
          <p:cNvSpPr/>
          <p:nvPr/>
        </p:nvSpPr>
        <p:spPr>
          <a:xfrm>
            <a:off x="685800" y="1036365"/>
            <a:ext cx="133350" cy="411435"/>
          </a:xfrm>
          <a:prstGeom prst="rect">
            <a:avLst/>
          </a:prstGeom>
          <a:solidFill>
            <a:srgbClr val="14B8A6"/>
          </a:solidFill>
          <a:ln/>
        </p:spPr>
      </p:sp>
      <p:sp>
        <p:nvSpPr>
          <p:cNvPr id="4" name="Shape 2"/>
          <p:cNvSpPr/>
          <p:nvPr/>
        </p:nvSpPr>
        <p:spPr>
          <a:xfrm>
            <a:off x="857250" y="912912"/>
            <a:ext cx="133350" cy="534888"/>
          </a:xfrm>
          <a:prstGeom prst="rect">
            <a:avLst/>
          </a:prstGeom>
          <a:solidFill>
            <a:srgbClr val="14B8A6"/>
          </a:solidFill>
          <a:ln/>
        </p:spPr>
      </p:sp>
      <p:sp>
        <p:nvSpPr>
          <p:cNvPr id="5" name="Shape 3"/>
          <p:cNvSpPr/>
          <p:nvPr/>
        </p:nvSpPr>
        <p:spPr>
          <a:xfrm>
            <a:off x="1028700" y="762000"/>
            <a:ext cx="133350" cy="685800"/>
          </a:xfrm>
          <a:prstGeom prst="rect">
            <a:avLst/>
          </a:prstGeom>
          <a:solidFill>
            <a:srgbClr val="14B8A6"/>
          </a:solidFill>
          <a:ln/>
        </p:spPr>
      </p:sp>
      <p:sp>
        <p:nvSpPr>
          <p:cNvPr id="6" name="Text 4"/>
          <p:cNvSpPr/>
          <p:nvPr/>
        </p:nvSpPr>
        <p:spPr>
          <a:xfrm>
            <a:off x="685800" y="1695450"/>
            <a:ext cx="8005572" cy="18573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050" spc="252" kern="0" dirty="0">
                <a:solidFill>
                  <a:srgbClr val="F7F4EE">
                    <a:alpha val="62000"/>
                  </a:srgbClr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[YOUR FIRM] · ESTABLISHED [YEAR]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685800" y="3243783"/>
            <a:ext cx="8005572" cy="278606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6000"/>
              </a:lnSpc>
              <a:buNone/>
            </a:pPr>
            <a:r>
              <a:rPr lang="en-US" sz="7500" b="1" spc="-225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Invest in </a:t>
            </a:r>
            <a:pPr algn="l" indent="0" marL="0">
              <a:lnSpc>
                <a:spcPct val="96000"/>
              </a:lnSpc>
              <a:buNone/>
            </a:pPr>
            <a:r>
              <a:rPr lang="en-US" sz="7500" i="1" spc="-225" kern="0" dirty="0">
                <a:solidFill>
                  <a:srgbClr val="14B8A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real </a:t>
            </a:r>
            <a:pPr algn="l" indent="0" marL="0">
              <a:lnSpc>
                <a:spcPct val="96000"/>
              </a:lnSpc>
              <a:buNone/>
            </a:pPr>
            <a:r>
              <a:rPr lang="en-US" sz="7500" b="1" spc="-225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assets, earn </a:t>
            </a:r>
            <a:pPr algn="l" indent="0" marL="0">
              <a:lnSpc>
                <a:spcPct val="96000"/>
              </a:lnSpc>
              <a:buNone/>
            </a:pPr>
            <a:r>
              <a:rPr lang="en-US" sz="7500" b="1" spc="-225" kern="0" dirty="0">
                <a:solidFill>
                  <a:srgbClr val="14B8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real </a:t>
            </a:r>
            <a:pPr algn="l" indent="0" marL="0">
              <a:lnSpc>
                <a:spcPct val="96000"/>
              </a:lnSpc>
              <a:buNone/>
            </a:pPr>
            <a:r>
              <a:rPr lang="en-US" sz="7500" b="1" spc="-225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yield.</a:t>
            </a:r>
            <a:endParaRPr lang="en-US" sz="7500" dirty="0"/>
          </a:p>
        </p:txBody>
      </p:sp>
      <p:sp>
        <p:nvSpPr>
          <p:cNvPr id="8" name="Text 6"/>
          <p:cNvSpPr/>
          <p:nvPr/>
        </p:nvSpPr>
        <p:spPr>
          <a:xfrm>
            <a:off x="685800" y="6334646"/>
            <a:ext cx="5886450" cy="103242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45000"/>
              </a:lnSpc>
              <a:buNone/>
            </a:pPr>
            <a:r>
              <a:rPr lang="en-US" sz="1800" dirty="0">
                <a:solidFill>
                  <a:srgbClr val="F7F4EE">
                    <a:alpha val="62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private lending firm originating short-term, first-lien mortgages secured by residential and small-balance commercial real estate.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685800" y="8729663"/>
            <a:ext cx="2590800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050" spc="210" kern="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DOCUMENT </a:t>
            </a:r>
            <a:pPr algn="l" indent="0" marL="0">
              <a:buNone/>
            </a:pPr>
            <a:r>
              <a:rPr lang="en-US" sz="1050" spc="210" kern="0" dirty="0">
                <a:solidFill>
                  <a:srgbClr val="F7F4EE">
                    <a:alpha val="62000"/>
                  </a:srgbClr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INVESTOR CAPITAL BRIEF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3505200" y="8729663"/>
            <a:ext cx="2590800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050" spc="210" kern="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PREPARED BY </a:t>
            </a:r>
            <a:pPr algn="l" indent="0" marL="0">
              <a:buNone/>
            </a:pPr>
            <a:r>
              <a:rPr lang="en-US" sz="1050" spc="210" kern="0" dirty="0">
                <a:solidFill>
                  <a:srgbClr val="F7F4EE">
                    <a:alpha val="62000"/>
                  </a:srgbClr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[FOUNDER NAME], CEO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685800" y="9129713"/>
            <a:ext cx="2590800" cy="50958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050" spc="210" kern="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DISTRIBUTION </a:t>
            </a:r>
            <a:pPr algn="l" indent="0" marL="0">
              <a:buNone/>
            </a:pPr>
            <a:r>
              <a:rPr lang="en-US" sz="1050" spc="210" kern="0" dirty="0">
                <a:solidFill>
                  <a:srgbClr val="F7F4EE">
                    <a:alpha val="62000"/>
                  </a:srgbClr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CONFIDENTIAL / ACCREDITED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3505200" y="9129713"/>
            <a:ext cx="2590800" cy="50958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050" spc="210" kern="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YEAR </a:t>
            </a:r>
            <a:pPr algn="l" indent="0" marL="0">
              <a:buNone/>
            </a:pPr>
            <a:r>
              <a:rPr lang="en-US" sz="1050" spc="210" kern="0" dirty="0">
                <a:solidFill>
                  <a:srgbClr val="F7F4EE">
                    <a:alpha val="62000"/>
                  </a:srgbClr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2026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9144000" y="0"/>
            <a:ext cx="9144000" cy="102870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4" name="Shape 12"/>
          <p:cNvSpPr/>
          <p:nvPr/>
        </p:nvSpPr>
        <p:spPr>
          <a:xfrm>
            <a:off x="15975137" y="762000"/>
            <a:ext cx="1550863" cy="615255"/>
          </a:xfrm>
          <a:prstGeom prst="rect">
            <a:avLst/>
          </a:prstGeom>
          <a:ln w="9525">
            <a:solidFill>
              <a:srgbClr val="132434">
                <a:alpha val="1600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6156112" y="904875"/>
            <a:ext cx="1265113" cy="19809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900" spc="180" kern="0" dirty="0">
                <a:solidFill>
                  <a:srgbClr val="5A738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EXHIBIT · 001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16156112" y="1064865"/>
            <a:ext cx="1265113" cy="20761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900" b="1" spc="180" kern="0" dirty="0">
                <a:solidFill>
                  <a:srgbClr val="13243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THE BRIEF</a:t>
            </a:r>
            <a:endParaRPr lang="en-US" sz="900" dirty="0"/>
          </a:p>
        </p:txBody>
      </p:sp>
      <p:sp>
        <p:nvSpPr>
          <p:cNvPr id="17" name="Shape 15"/>
          <p:cNvSpPr/>
          <p:nvPr/>
        </p:nvSpPr>
        <p:spPr>
          <a:xfrm>
            <a:off x="13277850" y="3400425"/>
            <a:ext cx="266700" cy="914400"/>
          </a:xfrm>
          <a:prstGeom prst="rect">
            <a:avLst/>
          </a:prstGeom>
          <a:solidFill>
            <a:srgbClr val="14B8A6"/>
          </a:solidFill>
          <a:ln/>
        </p:spPr>
      </p:sp>
      <p:sp>
        <p:nvSpPr>
          <p:cNvPr id="18" name="Shape 16"/>
          <p:cNvSpPr/>
          <p:nvPr/>
        </p:nvSpPr>
        <p:spPr>
          <a:xfrm>
            <a:off x="13582650" y="3126135"/>
            <a:ext cx="266700" cy="1188690"/>
          </a:xfrm>
          <a:prstGeom prst="rect">
            <a:avLst/>
          </a:prstGeom>
          <a:solidFill>
            <a:srgbClr val="14B8A6"/>
          </a:solidFill>
          <a:ln/>
        </p:spPr>
      </p:sp>
      <p:sp>
        <p:nvSpPr>
          <p:cNvPr id="19" name="Shape 17"/>
          <p:cNvSpPr/>
          <p:nvPr/>
        </p:nvSpPr>
        <p:spPr>
          <a:xfrm>
            <a:off x="13887450" y="2790825"/>
            <a:ext cx="266700" cy="1524000"/>
          </a:xfrm>
          <a:prstGeom prst="rect">
            <a:avLst/>
          </a:prstGeom>
          <a:solidFill>
            <a:srgbClr val="14B8A6"/>
          </a:solidFill>
          <a:ln/>
        </p:spPr>
      </p:sp>
      <p:sp>
        <p:nvSpPr>
          <p:cNvPr id="20" name="Text 18"/>
          <p:cNvSpPr/>
          <p:nvPr/>
        </p:nvSpPr>
        <p:spPr>
          <a:xfrm>
            <a:off x="10958949" y="5038725"/>
            <a:ext cx="5514101" cy="876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600" b="1" spc="-132" kern="0" dirty="0">
                <a:solidFill>
                  <a:srgbClr val="1324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[YOUR FIRM]</a:t>
            </a:r>
            <a:endParaRPr lang="en-US" sz="6600" dirty="0"/>
          </a:p>
        </p:txBody>
      </p:sp>
      <p:sp>
        <p:nvSpPr>
          <p:cNvPr id="21" name="Text 19"/>
          <p:cNvSpPr/>
          <p:nvPr/>
        </p:nvSpPr>
        <p:spPr>
          <a:xfrm>
            <a:off x="10958949" y="5953125"/>
            <a:ext cx="5514101" cy="328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buNone/>
            </a:pPr>
            <a:r>
              <a:rPr lang="en-US" sz="2100" b="1" spc="1155" kern="0" dirty="0">
                <a:solidFill>
                  <a:srgbClr val="1324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 A P I T A L</a:t>
            </a:r>
            <a:endParaRPr lang="en-US" sz="2100" dirty="0"/>
          </a:p>
        </p:txBody>
      </p:sp>
      <p:sp>
        <p:nvSpPr>
          <p:cNvPr id="22" name="Shape 20"/>
          <p:cNvSpPr/>
          <p:nvPr/>
        </p:nvSpPr>
        <p:spPr>
          <a:xfrm>
            <a:off x="12668250" y="6777038"/>
            <a:ext cx="2095500" cy="9525"/>
          </a:xfrm>
          <a:prstGeom prst="rect">
            <a:avLst/>
          </a:prstGeom>
          <a:solidFill>
            <a:srgbClr val="132434">
              <a:alpha val="16000"/>
            </a:srgbClr>
          </a:solidFill>
          <a:ln/>
        </p:spPr>
      </p:sp>
      <p:sp>
        <p:nvSpPr>
          <p:cNvPr id="23" name="Text 21"/>
          <p:cNvSpPr/>
          <p:nvPr/>
        </p:nvSpPr>
        <p:spPr>
          <a:xfrm>
            <a:off x="10958949" y="7053263"/>
            <a:ext cx="5514101" cy="48101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buNone/>
            </a:pPr>
            <a:r>
              <a:rPr lang="en-US" sz="2700" i="1" dirty="0">
                <a:solidFill>
                  <a:srgbClr val="2B455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Private Lending · First Lien</a:t>
            </a:r>
            <a:endParaRPr lang="en-US" sz="2700" dirty="0"/>
          </a:p>
        </p:txBody>
      </p:sp>
      <p:sp>
        <p:nvSpPr>
          <p:cNvPr id="24" name="Text 22"/>
          <p:cNvSpPr/>
          <p:nvPr/>
        </p:nvSpPr>
        <p:spPr>
          <a:xfrm>
            <a:off x="9906000" y="9382125"/>
            <a:ext cx="1265113" cy="180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75" spc="195" kern="0" dirty="0">
                <a:solidFill>
                  <a:srgbClr val="5A738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YOURFIRM.COM</a:t>
            </a:r>
            <a:endParaRPr lang="en-US" sz="975" dirty="0"/>
          </a:p>
        </p:txBody>
      </p:sp>
      <p:sp>
        <p:nvSpPr>
          <p:cNvPr id="25" name="Text 23"/>
          <p:cNvSpPr/>
          <p:nvPr/>
        </p:nvSpPr>
        <p:spPr>
          <a:xfrm>
            <a:off x="15841712" y="9382125"/>
            <a:ext cx="1760488" cy="180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75" spc="195" kern="0" dirty="0">
                <a:solidFill>
                  <a:srgbClr val="5A738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+1 (XXX) XXX-XXXX</a:t>
            </a:r>
            <a:endParaRPr lang="en-US" sz="975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62000" y="640110"/>
            <a:ext cx="57150" cy="159990"/>
          </a:xfrm>
          <a:prstGeom prst="rect">
            <a:avLst/>
          </a:prstGeom>
          <a:solidFill>
            <a:srgbClr val="14B8A6"/>
          </a:solidFill>
          <a:ln/>
        </p:spPr>
      </p:sp>
      <p:sp>
        <p:nvSpPr>
          <p:cNvPr id="3" name="Shape 1"/>
          <p:cNvSpPr/>
          <p:nvPr/>
        </p:nvSpPr>
        <p:spPr>
          <a:xfrm>
            <a:off x="857250" y="592113"/>
            <a:ext cx="57150" cy="207987"/>
          </a:xfrm>
          <a:prstGeom prst="rect">
            <a:avLst/>
          </a:prstGeom>
          <a:solidFill>
            <a:srgbClr val="14B8A6"/>
          </a:solidFill>
          <a:ln/>
        </p:spPr>
      </p:sp>
      <p:sp>
        <p:nvSpPr>
          <p:cNvPr id="4" name="Shape 2"/>
          <p:cNvSpPr/>
          <p:nvPr/>
        </p:nvSpPr>
        <p:spPr>
          <a:xfrm>
            <a:off x="952500" y="533400"/>
            <a:ext cx="57150" cy="266700"/>
          </a:xfrm>
          <a:prstGeom prst="rect">
            <a:avLst/>
          </a:prstGeom>
          <a:solidFill>
            <a:srgbClr val="14B8A6"/>
          </a:solidFill>
          <a:ln/>
        </p:spPr>
      </p:sp>
      <p:sp>
        <p:nvSpPr>
          <p:cNvPr id="5" name="Text 3"/>
          <p:cNvSpPr/>
          <p:nvPr/>
        </p:nvSpPr>
        <p:spPr>
          <a:xfrm>
            <a:off x="1181100" y="592931"/>
            <a:ext cx="1161827" cy="18573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050" spc="147" kern="0" dirty="0">
                <a:solidFill>
                  <a:srgbClr val="5A738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[YOUR FIRM]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15413385" y="592931"/>
            <a:ext cx="1231255" cy="18573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050" spc="147" kern="0" dirty="0">
                <a:solidFill>
                  <a:srgbClr val="5A738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THE FIRM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16835140" y="592931"/>
            <a:ext cx="767060" cy="18573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050" spc="147" kern="0" dirty="0">
                <a:solidFill>
                  <a:srgbClr val="5A738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02 / 17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1143000" y="1333500"/>
            <a:ext cx="12753975" cy="18573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050" spc="231" kern="0" dirty="0">
                <a:solidFill>
                  <a:srgbClr val="038C8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AT A GLANCE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1143000" y="1747838"/>
            <a:ext cx="12753975" cy="26762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6000"/>
              </a:lnSpc>
              <a:buNone/>
            </a:pPr>
            <a:r>
              <a:rPr lang="en-US" sz="7200" b="1" spc="-144" kern="0" dirty="0">
                <a:solidFill>
                  <a:srgbClr val="1324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disciplined lender, writing </a:t>
            </a:r>
            <a:pPr algn="l" indent="0" marL="0">
              <a:lnSpc>
                <a:spcPct val="96000"/>
              </a:lnSpc>
              <a:buNone/>
            </a:pPr>
            <a:r>
              <a:rPr lang="en-US" sz="7200" i="1" spc="-144" kern="0" dirty="0">
                <a:solidFill>
                  <a:srgbClr val="14B8A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first-lien </a:t>
            </a:r>
            <a:pPr algn="l" indent="0" marL="0">
              <a:lnSpc>
                <a:spcPct val="96000"/>
              </a:lnSpc>
              <a:buNone/>
            </a:pPr>
            <a:r>
              <a:rPr lang="en-US" sz="7200" b="1" spc="-144" kern="0" dirty="0">
                <a:solidFill>
                  <a:srgbClr val="1324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notes against value-add real estate.</a:t>
            </a:r>
            <a:endParaRPr lang="en-US" sz="7200" dirty="0"/>
          </a:p>
        </p:txBody>
      </p:sp>
      <p:sp>
        <p:nvSpPr>
          <p:cNvPr id="10" name="Shape 8"/>
          <p:cNvSpPr/>
          <p:nvPr/>
        </p:nvSpPr>
        <p:spPr>
          <a:xfrm>
            <a:off x="1143000" y="4591124"/>
            <a:ext cx="16002000" cy="9525"/>
          </a:xfrm>
          <a:prstGeom prst="rect">
            <a:avLst/>
          </a:prstGeom>
          <a:solidFill>
            <a:srgbClr val="132434">
              <a:alpha val="16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6467475" y="4600649"/>
            <a:ext cx="9525" cy="2341438"/>
          </a:xfrm>
          <a:prstGeom prst="rect">
            <a:avLst/>
          </a:prstGeom>
          <a:solidFill>
            <a:srgbClr val="132434">
              <a:alpha val="16000"/>
            </a:srgbClr>
          </a:solidFill>
          <a:ln/>
        </p:spPr>
      </p:sp>
      <p:sp>
        <p:nvSpPr>
          <p:cNvPr id="12" name="Text 10"/>
          <p:cNvSpPr/>
          <p:nvPr/>
        </p:nvSpPr>
        <p:spPr>
          <a:xfrm>
            <a:off x="1143000" y="4943549"/>
            <a:ext cx="5170265" cy="180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75" spc="195" kern="0" dirty="0">
                <a:solidFill>
                  <a:srgbClr val="038C8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TARGET INVESTOR YIELD</a:t>
            </a:r>
            <a:endParaRPr lang="en-US" sz="975" dirty="0"/>
          </a:p>
        </p:txBody>
      </p:sp>
      <p:sp>
        <p:nvSpPr>
          <p:cNvPr id="13" name="Text 11"/>
          <p:cNvSpPr/>
          <p:nvPr/>
        </p:nvSpPr>
        <p:spPr>
          <a:xfrm>
            <a:off x="1143000" y="5238824"/>
            <a:ext cx="5170265" cy="56078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8000"/>
              </a:lnSpc>
              <a:buNone/>
            </a:pPr>
            <a:r>
              <a:rPr lang="en-US" sz="4200" b="1" spc="-84" kern="0" dirty="0">
                <a:solidFill>
                  <a:srgbClr val="14B8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9–11</a:t>
            </a:r>
            <a:pPr algn="l" indent="0" marL="0">
              <a:lnSpc>
                <a:spcPct val="98000"/>
              </a:lnSpc>
              <a:buNone/>
            </a:pPr>
            <a:r>
              <a:rPr lang="en-US" sz="2400" b="1" spc="-84" kern="0" dirty="0">
                <a:solidFill>
                  <a:srgbClr val="14B8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%</a:t>
            </a:r>
            <a:endParaRPr lang="en-US" sz="4200" dirty="0"/>
          </a:p>
        </p:txBody>
      </p:sp>
      <p:sp>
        <p:nvSpPr>
          <p:cNvPr id="14" name="Text 12"/>
          <p:cNvSpPr/>
          <p:nvPr/>
        </p:nvSpPr>
        <p:spPr>
          <a:xfrm>
            <a:off x="1143000" y="5894859"/>
            <a:ext cx="2968212" cy="74242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45000"/>
              </a:lnSpc>
              <a:buNone/>
            </a:pPr>
            <a:r>
              <a:rPr lang="en-US" sz="1275" dirty="0">
                <a:solidFill>
                  <a:srgbClr val="5A73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Net annualized return distributed quarterly, paid at completion of each loan.</a:t>
            </a:r>
            <a:endParaRPr lang="en-US" sz="1275" dirty="0"/>
          </a:p>
        </p:txBody>
      </p:sp>
      <p:sp>
        <p:nvSpPr>
          <p:cNvPr id="15" name="Shape 13"/>
          <p:cNvSpPr/>
          <p:nvPr/>
        </p:nvSpPr>
        <p:spPr>
          <a:xfrm>
            <a:off x="11801475" y="4600649"/>
            <a:ext cx="9525" cy="2341438"/>
          </a:xfrm>
          <a:prstGeom prst="rect">
            <a:avLst/>
          </a:prstGeom>
          <a:solidFill>
            <a:srgbClr val="132434">
              <a:alpha val="16000"/>
            </a:srgbClr>
          </a:solidFill>
          <a:ln/>
        </p:spPr>
      </p:sp>
      <p:sp>
        <p:nvSpPr>
          <p:cNvPr id="16" name="Text 14"/>
          <p:cNvSpPr/>
          <p:nvPr/>
        </p:nvSpPr>
        <p:spPr>
          <a:xfrm>
            <a:off x="6477000" y="4943549"/>
            <a:ext cx="5170265" cy="180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75" spc="195" kern="0" dirty="0">
                <a:solidFill>
                  <a:srgbClr val="038C8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LOANS ORIGINATED</a:t>
            </a:r>
            <a:endParaRPr lang="en-US" sz="975" dirty="0"/>
          </a:p>
        </p:txBody>
      </p:sp>
      <p:sp>
        <p:nvSpPr>
          <p:cNvPr id="17" name="Text 15"/>
          <p:cNvSpPr/>
          <p:nvPr/>
        </p:nvSpPr>
        <p:spPr>
          <a:xfrm>
            <a:off x="6477000" y="5238824"/>
            <a:ext cx="5170265" cy="56078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8000"/>
              </a:lnSpc>
              <a:buNone/>
            </a:pPr>
            <a:r>
              <a:rPr lang="en-US" sz="4200" b="1" spc="-84" kern="0" dirty="0">
                <a:solidFill>
                  <a:srgbClr val="1324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[XX]</a:t>
            </a:r>
            <a:pPr algn="l" indent="0" marL="0">
              <a:lnSpc>
                <a:spcPct val="98000"/>
              </a:lnSpc>
              <a:buNone/>
            </a:pPr>
            <a:r>
              <a:rPr lang="en-US" sz="2400" b="1" spc="-84" kern="0" dirty="0">
                <a:solidFill>
                  <a:srgbClr val="5A73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loans</a:t>
            </a:r>
            <a:endParaRPr lang="en-US" sz="4200" dirty="0"/>
          </a:p>
        </p:txBody>
      </p:sp>
      <p:sp>
        <p:nvSpPr>
          <p:cNvPr id="18" name="Text 16"/>
          <p:cNvSpPr/>
          <p:nvPr/>
        </p:nvSpPr>
        <p:spPr>
          <a:xfrm>
            <a:off x="6477000" y="5894859"/>
            <a:ext cx="2968212" cy="50765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45000"/>
              </a:lnSpc>
              <a:buNone/>
            </a:pPr>
            <a:r>
              <a:rPr lang="en-US" sz="1275" dirty="0">
                <a:solidFill>
                  <a:srgbClr val="5A73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$[XX]M cumulative principal deployed since inception.</a:t>
            </a:r>
            <a:endParaRPr lang="en-US" sz="1275" dirty="0"/>
          </a:p>
        </p:txBody>
      </p:sp>
      <p:sp>
        <p:nvSpPr>
          <p:cNvPr id="19" name="Shape 17"/>
          <p:cNvSpPr/>
          <p:nvPr/>
        </p:nvSpPr>
        <p:spPr>
          <a:xfrm>
            <a:off x="17135475" y="4600649"/>
            <a:ext cx="9525" cy="2341438"/>
          </a:xfrm>
          <a:prstGeom prst="rect">
            <a:avLst/>
          </a:prstGeom>
          <a:solidFill>
            <a:srgbClr val="132434">
              <a:alpha val="16000"/>
            </a:srgbClr>
          </a:solidFill>
          <a:ln/>
        </p:spPr>
      </p:sp>
      <p:sp>
        <p:nvSpPr>
          <p:cNvPr id="20" name="Text 18"/>
          <p:cNvSpPr/>
          <p:nvPr/>
        </p:nvSpPr>
        <p:spPr>
          <a:xfrm>
            <a:off x="11811000" y="4943549"/>
            <a:ext cx="5170265" cy="180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75" spc="195" kern="0" dirty="0">
                <a:solidFill>
                  <a:srgbClr val="038C8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PRINCIPAL LOST TO DEFAULT</a:t>
            </a:r>
            <a:endParaRPr lang="en-US" sz="975" dirty="0"/>
          </a:p>
        </p:txBody>
      </p:sp>
      <p:sp>
        <p:nvSpPr>
          <p:cNvPr id="21" name="Text 19"/>
          <p:cNvSpPr/>
          <p:nvPr/>
        </p:nvSpPr>
        <p:spPr>
          <a:xfrm>
            <a:off x="11811000" y="5238824"/>
            <a:ext cx="5170265" cy="56078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8000"/>
              </a:lnSpc>
              <a:buNone/>
            </a:pPr>
            <a:r>
              <a:rPr lang="en-US" sz="4200" b="1" spc="-84" kern="0" dirty="0">
                <a:solidFill>
                  <a:srgbClr val="1324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$0</a:t>
            </a:r>
            <a:endParaRPr lang="en-US" sz="4200" dirty="0"/>
          </a:p>
        </p:txBody>
      </p:sp>
      <p:sp>
        <p:nvSpPr>
          <p:cNvPr id="22" name="Text 20"/>
          <p:cNvSpPr/>
          <p:nvPr/>
        </p:nvSpPr>
        <p:spPr>
          <a:xfrm>
            <a:off x="11811000" y="5894859"/>
            <a:ext cx="2968212" cy="50765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45000"/>
              </a:lnSpc>
              <a:buNone/>
            </a:pPr>
            <a:r>
              <a:rPr lang="en-US" sz="1275" dirty="0">
                <a:solidFill>
                  <a:srgbClr val="5A73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Zero investor principal lost to date. &lt;1% borrower default rate.</a:t>
            </a:r>
            <a:endParaRPr lang="en-US" sz="1275" dirty="0"/>
          </a:p>
        </p:txBody>
      </p:sp>
      <p:sp>
        <p:nvSpPr>
          <p:cNvPr id="23" name="Shape 21"/>
          <p:cNvSpPr/>
          <p:nvPr/>
        </p:nvSpPr>
        <p:spPr>
          <a:xfrm>
            <a:off x="6467475" y="6942088"/>
            <a:ext cx="9525" cy="2106662"/>
          </a:xfrm>
          <a:prstGeom prst="rect">
            <a:avLst/>
          </a:prstGeom>
          <a:solidFill>
            <a:srgbClr val="132434">
              <a:alpha val="16000"/>
            </a:srgbClr>
          </a:solidFill>
          <a:ln/>
        </p:spPr>
      </p:sp>
      <p:sp>
        <p:nvSpPr>
          <p:cNvPr id="24" name="Text 22"/>
          <p:cNvSpPr/>
          <p:nvPr/>
        </p:nvSpPr>
        <p:spPr>
          <a:xfrm>
            <a:off x="1143000" y="7284988"/>
            <a:ext cx="5170265" cy="180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75" spc="195" kern="0" dirty="0">
                <a:solidFill>
                  <a:srgbClr val="038C8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POSITION</a:t>
            </a:r>
            <a:endParaRPr lang="en-US" sz="975" dirty="0"/>
          </a:p>
        </p:txBody>
      </p:sp>
      <p:sp>
        <p:nvSpPr>
          <p:cNvPr id="25" name="Text 23"/>
          <p:cNvSpPr/>
          <p:nvPr/>
        </p:nvSpPr>
        <p:spPr>
          <a:xfrm>
            <a:off x="1143000" y="7580263"/>
            <a:ext cx="5170265" cy="56078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8000"/>
              </a:lnSpc>
              <a:buNone/>
            </a:pPr>
            <a:r>
              <a:rPr lang="en-US" sz="4200" b="1" spc="-84" kern="0" dirty="0">
                <a:solidFill>
                  <a:srgbClr val="1324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pPr algn="l" indent="0" marL="0">
              <a:lnSpc>
                <a:spcPct val="98000"/>
              </a:lnSpc>
              <a:buNone/>
            </a:pPr>
            <a:r>
              <a:rPr lang="en-US" sz="2400" b="1" spc="-84" kern="0" dirty="0">
                <a:solidFill>
                  <a:srgbClr val="1324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</a:t>
            </a:r>
            <a:endParaRPr lang="en-US" sz="4200" dirty="0"/>
          </a:p>
        </p:txBody>
      </p:sp>
      <p:sp>
        <p:nvSpPr>
          <p:cNvPr id="26" name="Text 24"/>
          <p:cNvSpPr/>
          <p:nvPr/>
        </p:nvSpPr>
        <p:spPr>
          <a:xfrm>
            <a:off x="1143000" y="8236297"/>
            <a:ext cx="2968212" cy="50765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45000"/>
              </a:lnSpc>
              <a:buNone/>
            </a:pPr>
            <a:r>
              <a:rPr lang="en-US" sz="1275" dirty="0">
                <a:solidFill>
                  <a:srgbClr val="5A73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First-lien only. Every note is secured by recorded mortgage or deed of trust.</a:t>
            </a:r>
            <a:endParaRPr lang="en-US" sz="1275" dirty="0"/>
          </a:p>
        </p:txBody>
      </p:sp>
      <p:sp>
        <p:nvSpPr>
          <p:cNvPr id="27" name="Shape 25"/>
          <p:cNvSpPr/>
          <p:nvPr/>
        </p:nvSpPr>
        <p:spPr>
          <a:xfrm>
            <a:off x="11801475" y="6942088"/>
            <a:ext cx="9525" cy="2106662"/>
          </a:xfrm>
          <a:prstGeom prst="rect">
            <a:avLst/>
          </a:prstGeom>
          <a:solidFill>
            <a:srgbClr val="132434">
              <a:alpha val="16000"/>
            </a:srgbClr>
          </a:solidFill>
          <a:ln/>
        </p:spPr>
      </p:sp>
      <p:sp>
        <p:nvSpPr>
          <p:cNvPr id="28" name="Text 26"/>
          <p:cNvSpPr/>
          <p:nvPr/>
        </p:nvSpPr>
        <p:spPr>
          <a:xfrm>
            <a:off x="6477000" y="7284988"/>
            <a:ext cx="5170265" cy="180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75" spc="195" kern="0" dirty="0">
                <a:solidFill>
                  <a:srgbClr val="038C8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MAXIMUM LTV</a:t>
            </a:r>
            <a:endParaRPr lang="en-US" sz="975" dirty="0"/>
          </a:p>
        </p:txBody>
      </p:sp>
      <p:sp>
        <p:nvSpPr>
          <p:cNvPr id="29" name="Text 27"/>
          <p:cNvSpPr/>
          <p:nvPr/>
        </p:nvSpPr>
        <p:spPr>
          <a:xfrm>
            <a:off x="6477000" y="7580263"/>
            <a:ext cx="5170265" cy="56078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8000"/>
              </a:lnSpc>
              <a:buNone/>
            </a:pPr>
            <a:r>
              <a:rPr lang="en-US" sz="4200" b="1" spc="-84" kern="0" dirty="0">
                <a:solidFill>
                  <a:srgbClr val="1324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80</a:t>
            </a:r>
            <a:pPr algn="l" indent="0" marL="0">
              <a:lnSpc>
                <a:spcPct val="98000"/>
              </a:lnSpc>
              <a:buNone/>
            </a:pPr>
            <a:r>
              <a:rPr lang="en-US" sz="2400" b="1" spc="-84" kern="0" dirty="0">
                <a:solidFill>
                  <a:srgbClr val="1324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%</a:t>
            </a:r>
            <a:endParaRPr lang="en-US" sz="4200" dirty="0"/>
          </a:p>
        </p:txBody>
      </p:sp>
      <p:sp>
        <p:nvSpPr>
          <p:cNvPr id="30" name="Text 28"/>
          <p:cNvSpPr/>
          <p:nvPr/>
        </p:nvSpPr>
        <p:spPr>
          <a:xfrm>
            <a:off x="6477000" y="8236297"/>
            <a:ext cx="2968212" cy="50765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45000"/>
              </a:lnSpc>
              <a:buNone/>
            </a:pPr>
            <a:r>
              <a:rPr lang="en-US" sz="1275" dirty="0">
                <a:solidFill>
                  <a:srgbClr val="5A73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Capped against the property’s After-Repair Value (ARV).</a:t>
            </a:r>
            <a:endParaRPr lang="en-US" sz="1275" dirty="0"/>
          </a:p>
        </p:txBody>
      </p:sp>
      <p:sp>
        <p:nvSpPr>
          <p:cNvPr id="31" name="Text 29"/>
          <p:cNvSpPr/>
          <p:nvPr/>
        </p:nvSpPr>
        <p:spPr>
          <a:xfrm>
            <a:off x="11811000" y="7284988"/>
            <a:ext cx="5180076" cy="180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75" spc="195" kern="0" dirty="0">
                <a:solidFill>
                  <a:srgbClr val="038C8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LOAN TERM</a:t>
            </a:r>
            <a:endParaRPr lang="en-US" sz="975" dirty="0"/>
          </a:p>
        </p:txBody>
      </p:sp>
      <p:sp>
        <p:nvSpPr>
          <p:cNvPr id="32" name="Text 30"/>
          <p:cNvSpPr/>
          <p:nvPr/>
        </p:nvSpPr>
        <p:spPr>
          <a:xfrm>
            <a:off x="11811000" y="7580263"/>
            <a:ext cx="5180076" cy="56078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8000"/>
              </a:lnSpc>
              <a:buNone/>
            </a:pPr>
            <a:r>
              <a:rPr lang="en-US" sz="4200" b="1" spc="-84" kern="0" dirty="0">
                <a:solidFill>
                  <a:srgbClr val="1324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6–12</a:t>
            </a:r>
            <a:pPr algn="l" indent="0" marL="0">
              <a:lnSpc>
                <a:spcPct val="98000"/>
              </a:lnSpc>
              <a:buNone/>
            </a:pPr>
            <a:r>
              <a:rPr lang="en-US" sz="2400" b="1" spc="-84" kern="0" dirty="0">
                <a:solidFill>
                  <a:srgbClr val="5A73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months</a:t>
            </a:r>
            <a:endParaRPr lang="en-US" sz="4200" dirty="0"/>
          </a:p>
        </p:txBody>
      </p:sp>
      <p:sp>
        <p:nvSpPr>
          <p:cNvPr id="33" name="Text 31"/>
          <p:cNvSpPr/>
          <p:nvPr/>
        </p:nvSpPr>
        <p:spPr>
          <a:xfrm>
            <a:off x="11811000" y="8236297"/>
            <a:ext cx="2968212" cy="50765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45000"/>
              </a:lnSpc>
              <a:buNone/>
            </a:pPr>
            <a:r>
              <a:rPr lang="en-US" sz="1275" dirty="0">
                <a:solidFill>
                  <a:srgbClr val="5A73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Short-duration bridge structure with predictable capital recycling.</a:t>
            </a:r>
            <a:endParaRPr lang="en-US" sz="1275" dirty="0"/>
          </a:p>
        </p:txBody>
      </p:sp>
      <p:sp>
        <p:nvSpPr>
          <p:cNvPr id="34" name="Text 32"/>
          <p:cNvSpPr/>
          <p:nvPr/>
        </p:nvSpPr>
        <p:spPr>
          <a:xfrm>
            <a:off x="762000" y="9686925"/>
            <a:ext cx="3303770" cy="180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75" spc="137" kern="0" dirty="0">
                <a:solidFill>
                  <a:srgbClr val="5A738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[YOUR FIRM] — INVESTOR BRIEF [YEAR]</a:t>
            </a:r>
            <a:endParaRPr lang="en-US" sz="975" dirty="0"/>
          </a:p>
        </p:txBody>
      </p:sp>
      <p:sp>
        <p:nvSpPr>
          <p:cNvPr id="35" name="Text 33"/>
          <p:cNvSpPr/>
          <p:nvPr/>
        </p:nvSpPr>
        <p:spPr>
          <a:xfrm>
            <a:off x="16426235" y="9686925"/>
            <a:ext cx="1175965" cy="180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75" spc="137" kern="0" dirty="0">
                <a:solidFill>
                  <a:srgbClr val="5A738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YOURFIRM.COM</a:t>
            </a:r>
            <a:endParaRPr lang="en-US" sz="975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3F4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62000" y="640110"/>
            <a:ext cx="57150" cy="159990"/>
          </a:xfrm>
          <a:prstGeom prst="rect">
            <a:avLst/>
          </a:prstGeom>
          <a:solidFill>
            <a:srgbClr val="14B8A6"/>
          </a:solidFill>
          <a:ln/>
        </p:spPr>
      </p:sp>
      <p:sp>
        <p:nvSpPr>
          <p:cNvPr id="3" name="Shape 1"/>
          <p:cNvSpPr/>
          <p:nvPr/>
        </p:nvSpPr>
        <p:spPr>
          <a:xfrm>
            <a:off x="857250" y="592113"/>
            <a:ext cx="57150" cy="207987"/>
          </a:xfrm>
          <a:prstGeom prst="rect">
            <a:avLst/>
          </a:prstGeom>
          <a:solidFill>
            <a:srgbClr val="14B8A6"/>
          </a:solidFill>
          <a:ln/>
        </p:spPr>
      </p:sp>
      <p:sp>
        <p:nvSpPr>
          <p:cNvPr id="4" name="Shape 2"/>
          <p:cNvSpPr/>
          <p:nvPr/>
        </p:nvSpPr>
        <p:spPr>
          <a:xfrm>
            <a:off x="952500" y="533400"/>
            <a:ext cx="57150" cy="266700"/>
          </a:xfrm>
          <a:prstGeom prst="rect">
            <a:avLst/>
          </a:prstGeom>
          <a:solidFill>
            <a:srgbClr val="14B8A6"/>
          </a:solidFill>
          <a:ln/>
        </p:spPr>
      </p:sp>
      <p:sp>
        <p:nvSpPr>
          <p:cNvPr id="5" name="Text 3"/>
          <p:cNvSpPr/>
          <p:nvPr/>
        </p:nvSpPr>
        <p:spPr>
          <a:xfrm>
            <a:off x="1181100" y="592931"/>
            <a:ext cx="1161827" cy="18573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050" spc="147" kern="0" dirty="0">
                <a:solidFill>
                  <a:srgbClr val="5A738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[YOUR FIRM]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15413385" y="592931"/>
            <a:ext cx="1231255" cy="18573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050" spc="147" kern="0" dirty="0">
                <a:solidFill>
                  <a:srgbClr val="5A738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THE FIRM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16835140" y="592931"/>
            <a:ext cx="767060" cy="18573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050" spc="147" kern="0" dirty="0">
                <a:solidFill>
                  <a:srgbClr val="5A738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03 / 17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1143000" y="1333872"/>
            <a:ext cx="7652385" cy="18573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050" spc="231" kern="0" dirty="0">
                <a:solidFill>
                  <a:srgbClr val="038C8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ABOUT US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1143000" y="1748210"/>
            <a:ext cx="7652385" cy="354925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6000"/>
              </a:lnSpc>
              <a:buNone/>
            </a:pPr>
            <a:r>
              <a:rPr lang="en-US" sz="7200" b="1" spc="-144" kern="0" dirty="0">
                <a:solidFill>
                  <a:srgbClr val="1324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private lender for the deals banks won’t touch.</a:t>
            </a:r>
            <a:endParaRPr lang="en-US" sz="7200" dirty="0"/>
          </a:p>
        </p:txBody>
      </p:sp>
      <p:sp>
        <p:nvSpPr>
          <p:cNvPr id="10" name="Text 8"/>
          <p:cNvSpPr/>
          <p:nvPr/>
        </p:nvSpPr>
        <p:spPr>
          <a:xfrm>
            <a:off x="1143000" y="5716563"/>
            <a:ext cx="7652385" cy="16153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8000"/>
              </a:lnSpc>
              <a:buNone/>
            </a:pPr>
            <a:r>
              <a:rPr lang="en-US" sz="2250" spc="-11" kern="0" dirty="0">
                <a:solidFill>
                  <a:srgbClr val="2B45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are a private mortgage fund originating short-term, first-lien bridge loans to real estate investors and developers acquiring and rehabilitating residential and small-balance commercial properties.</a:t>
            </a:r>
            <a:endParaRPr lang="en-US" sz="2250" dirty="0"/>
          </a:p>
        </p:txBody>
      </p:sp>
      <p:sp>
        <p:nvSpPr>
          <p:cNvPr id="11" name="Text 9"/>
          <p:cNvSpPr/>
          <p:nvPr/>
        </p:nvSpPr>
        <p:spPr>
          <a:xfrm>
            <a:off x="1143000" y="7579593"/>
            <a:ext cx="7652385" cy="12210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8000"/>
              </a:lnSpc>
              <a:buNone/>
            </a:pPr>
            <a:r>
              <a:rPr lang="en-US" sz="2250" spc="-11" kern="0" dirty="0">
                <a:solidFill>
                  <a:srgbClr val="2B45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exist where traditional banks can’t move — on deferred-maintenance assets, on compressed timelines, with operator-led underwriting.</a:t>
            </a:r>
            <a:endParaRPr lang="en-US" sz="2250" dirty="0"/>
          </a:p>
        </p:txBody>
      </p:sp>
      <p:sp>
        <p:nvSpPr>
          <p:cNvPr id="12" name="Shape 10"/>
          <p:cNvSpPr/>
          <p:nvPr/>
        </p:nvSpPr>
        <p:spPr>
          <a:xfrm>
            <a:off x="9715500" y="2538561"/>
            <a:ext cx="7429500" cy="9525"/>
          </a:xfrm>
          <a:prstGeom prst="rect">
            <a:avLst/>
          </a:prstGeom>
          <a:solidFill>
            <a:srgbClr val="132434">
              <a:alpha val="16000"/>
            </a:srgbClr>
          </a:solidFill>
          <a:ln/>
        </p:spPr>
      </p:sp>
      <p:sp>
        <p:nvSpPr>
          <p:cNvPr id="13" name="Text 11"/>
          <p:cNvSpPr/>
          <p:nvPr/>
        </p:nvSpPr>
        <p:spPr>
          <a:xfrm>
            <a:off x="9715500" y="2852886"/>
            <a:ext cx="7652385" cy="180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75" spc="195" kern="0" dirty="0">
                <a:solidFill>
                  <a:srgbClr val="5A738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WHAT WE ARE</a:t>
            </a:r>
            <a:endParaRPr lang="en-US" sz="975" dirty="0"/>
          </a:p>
        </p:txBody>
      </p:sp>
      <p:sp>
        <p:nvSpPr>
          <p:cNvPr id="14" name="Text 12"/>
          <p:cNvSpPr/>
          <p:nvPr/>
        </p:nvSpPr>
        <p:spPr>
          <a:xfrm>
            <a:off x="9715500" y="3167211"/>
            <a:ext cx="7652385" cy="121146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4200" i="1" spc="-42" kern="0" dirty="0">
                <a:solidFill>
                  <a:srgbClr val="13243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Operator-led. Conservatively underwritten. Skin-in-the-game.</a:t>
            </a:r>
            <a:endParaRPr lang="en-US" sz="4200" dirty="0"/>
          </a:p>
        </p:txBody>
      </p:sp>
      <p:sp>
        <p:nvSpPr>
          <p:cNvPr id="15" name="Shape 13"/>
          <p:cNvSpPr/>
          <p:nvPr/>
        </p:nvSpPr>
        <p:spPr>
          <a:xfrm>
            <a:off x="9715500" y="4797772"/>
            <a:ext cx="7429500" cy="9525"/>
          </a:xfrm>
          <a:prstGeom prst="rect">
            <a:avLst/>
          </a:prstGeom>
          <a:solidFill>
            <a:srgbClr val="132434">
              <a:alpha val="16000"/>
            </a:srgbClr>
          </a:solidFill>
          <a:ln/>
        </p:spPr>
      </p:sp>
      <p:sp>
        <p:nvSpPr>
          <p:cNvPr id="16" name="Text 14"/>
          <p:cNvSpPr/>
          <p:nvPr/>
        </p:nvSpPr>
        <p:spPr>
          <a:xfrm>
            <a:off x="9715500" y="4997797"/>
            <a:ext cx="2171700" cy="7009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125" spc="203" kern="0" dirty="0">
                <a:solidFill>
                  <a:srgbClr val="038C8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BORROWERS</a:t>
            </a:r>
            <a:endParaRPr lang="en-US" sz="1125" dirty="0"/>
          </a:p>
        </p:txBody>
      </p:sp>
      <p:sp>
        <p:nvSpPr>
          <p:cNvPr id="17" name="Text 15"/>
          <p:cNvSpPr/>
          <p:nvPr/>
        </p:nvSpPr>
        <p:spPr>
          <a:xfrm>
            <a:off x="12039600" y="4997797"/>
            <a:ext cx="5258562" cy="7009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45000"/>
              </a:lnSpc>
              <a:buNone/>
            </a:pPr>
            <a:r>
              <a:rPr lang="en-US" sz="1800" spc="-9" kern="0" dirty="0">
                <a:solidFill>
                  <a:srgbClr val="1324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Experienced fix-and-flip operators, builders, and small developers in our core markets.</a:t>
            </a:r>
            <a:endParaRPr lang="en-US" sz="1800" dirty="0"/>
          </a:p>
        </p:txBody>
      </p:sp>
      <p:sp>
        <p:nvSpPr>
          <p:cNvPr id="18" name="Shape 16"/>
          <p:cNvSpPr/>
          <p:nvPr/>
        </p:nvSpPr>
        <p:spPr>
          <a:xfrm>
            <a:off x="9715500" y="5889278"/>
            <a:ext cx="7429500" cy="9525"/>
          </a:xfrm>
          <a:prstGeom prst="rect">
            <a:avLst/>
          </a:prstGeom>
          <a:solidFill>
            <a:srgbClr val="132434">
              <a:alpha val="16000"/>
            </a:srgbClr>
          </a:solidFill>
          <a:ln/>
        </p:spPr>
      </p:sp>
      <p:sp>
        <p:nvSpPr>
          <p:cNvPr id="19" name="Text 17"/>
          <p:cNvSpPr/>
          <p:nvPr/>
        </p:nvSpPr>
        <p:spPr>
          <a:xfrm>
            <a:off x="9715500" y="6089303"/>
            <a:ext cx="2171700" cy="7009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125" spc="203" kern="0" dirty="0">
                <a:solidFill>
                  <a:srgbClr val="038C8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COLLATERAL</a:t>
            </a:r>
            <a:endParaRPr lang="en-US" sz="1125" dirty="0"/>
          </a:p>
        </p:txBody>
      </p:sp>
      <p:sp>
        <p:nvSpPr>
          <p:cNvPr id="20" name="Text 18"/>
          <p:cNvSpPr/>
          <p:nvPr/>
        </p:nvSpPr>
        <p:spPr>
          <a:xfrm>
            <a:off x="12039600" y="6089303"/>
            <a:ext cx="5258562" cy="7009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45000"/>
              </a:lnSpc>
              <a:buNone/>
            </a:pPr>
            <a:r>
              <a:rPr lang="en-US" sz="1800" spc="-9" kern="0" dirty="0">
                <a:solidFill>
                  <a:srgbClr val="1324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Single-family, multifamily, land, and small commercial — recorded first-lien on every note.</a:t>
            </a:r>
            <a:endParaRPr lang="en-US" sz="1800" dirty="0"/>
          </a:p>
        </p:txBody>
      </p:sp>
      <p:sp>
        <p:nvSpPr>
          <p:cNvPr id="21" name="Shape 19"/>
          <p:cNvSpPr/>
          <p:nvPr/>
        </p:nvSpPr>
        <p:spPr>
          <a:xfrm>
            <a:off x="9715500" y="6980783"/>
            <a:ext cx="7429500" cy="9525"/>
          </a:xfrm>
          <a:prstGeom prst="rect">
            <a:avLst/>
          </a:prstGeom>
          <a:solidFill>
            <a:srgbClr val="132434">
              <a:alpha val="16000"/>
            </a:srgbClr>
          </a:solidFill>
          <a:ln/>
        </p:spPr>
      </p:sp>
      <p:sp>
        <p:nvSpPr>
          <p:cNvPr id="22" name="Text 20"/>
          <p:cNvSpPr/>
          <p:nvPr/>
        </p:nvSpPr>
        <p:spPr>
          <a:xfrm>
            <a:off x="9715500" y="7180808"/>
            <a:ext cx="2171700" cy="7009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125" spc="203" kern="0" dirty="0">
                <a:solidFill>
                  <a:srgbClr val="038C8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COUPON</a:t>
            </a:r>
            <a:endParaRPr lang="en-US" sz="1125" dirty="0"/>
          </a:p>
        </p:txBody>
      </p:sp>
      <p:sp>
        <p:nvSpPr>
          <p:cNvPr id="23" name="Text 21"/>
          <p:cNvSpPr/>
          <p:nvPr/>
        </p:nvSpPr>
        <p:spPr>
          <a:xfrm>
            <a:off x="12039600" y="7180808"/>
            <a:ext cx="5258562" cy="7009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45000"/>
              </a:lnSpc>
              <a:buNone/>
            </a:pPr>
            <a:r>
              <a:rPr lang="en-US" sz="1800" spc="-9" kern="0" dirty="0">
                <a:solidFill>
                  <a:srgbClr val="1324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Loans priced at 14% interest to borrower; 9–11% net annualized return to investors.</a:t>
            </a:r>
            <a:endParaRPr lang="en-US" sz="1800" dirty="0"/>
          </a:p>
        </p:txBody>
      </p:sp>
      <p:sp>
        <p:nvSpPr>
          <p:cNvPr id="24" name="Text 22"/>
          <p:cNvSpPr/>
          <p:nvPr/>
        </p:nvSpPr>
        <p:spPr>
          <a:xfrm>
            <a:off x="762000" y="9686925"/>
            <a:ext cx="3303770" cy="180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75" spc="137" kern="0" dirty="0">
                <a:solidFill>
                  <a:srgbClr val="5A738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[YOUR FIRM] — INVESTOR BRIEF [YEAR]</a:t>
            </a:r>
            <a:endParaRPr lang="en-US" sz="975" dirty="0"/>
          </a:p>
        </p:txBody>
      </p:sp>
      <p:sp>
        <p:nvSpPr>
          <p:cNvPr id="25" name="Text 23"/>
          <p:cNvSpPr/>
          <p:nvPr/>
        </p:nvSpPr>
        <p:spPr>
          <a:xfrm>
            <a:off x="16426235" y="9686925"/>
            <a:ext cx="1175965" cy="180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75" spc="137" kern="0" dirty="0">
                <a:solidFill>
                  <a:srgbClr val="5A738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03 · ABOUT</a:t>
            </a:r>
            <a:endParaRPr lang="en-US" sz="97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3243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62000" y="640110"/>
            <a:ext cx="57150" cy="159990"/>
          </a:xfrm>
          <a:prstGeom prst="rect">
            <a:avLst/>
          </a:prstGeom>
          <a:solidFill>
            <a:srgbClr val="14B8A6"/>
          </a:solidFill>
          <a:ln/>
        </p:spPr>
      </p:sp>
      <p:sp>
        <p:nvSpPr>
          <p:cNvPr id="3" name="Shape 1"/>
          <p:cNvSpPr/>
          <p:nvPr/>
        </p:nvSpPr>
        <p:spPr>
          <a:xfrm>
            <a:off x="857250" y="592113"/>
            <a:ext cx="57150" cy="207987"/>
          </a:xfrm>
          <a:prstGeom prst="rect">
            <a:avLst/>
          </a:prstGeom>
          <a:solidFill>
            <a:srgbClr val="14B8A6"/>
          </a:solidFill>
          <a:ln/>
        </p:spPr>
      </p:sp>
      <p:sp>
        <p:nvSpPr>
          <p:cNvPr id="4" name="Shape 2"/>
          <p:cNvSpPr/>
          <p:nvPr/>
        </p:nvSpPr>
        <p:spPr>
          <a:xfrm>
            <a:off x="952500" y="533400"/>
            <a:ext cx="57150" cy="266700"/>
          </a:xfrm>
          <a:prstGeom prst="rect">
            <a:avLst/>
          </a:prstGeom>
          <a:solidFill>
            <a:srgbClr val="14B8A6"/>
          </a:solidFill>
          <a:ln/>
        </p:spPr>
      </p:sp>
      <p:sp>
        <p:nvSpPr>
          <p:cNvPr id="5" name="Text 3"/>
          <p:cNvSpPr/>
          <p:nvPr/>
        </p:nvSpPr>
        <p:spPr>
          <a:xfrm>
            <a:off x="1181100" y="592931"/>
            <a:ext cx="1161827" cy="18573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050" spc="147" kern="0" dirty="0">
                <a:solidFill>
                  <a:srgbClr val="F7F4EE">
                    <a:alpha val="62000"/>
                  </a:srgbClr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[YOUR FIRM]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15018618" y="592931"/>
            <a:ext cx="1626022" cy="18573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050" spc="147" kern="0" dirty="0">
                <a:solidFill>
                  <a:srgbClr val="F7F4EE">
                    <a:alpha val="62000"/>
                  </a:srgbClr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THE OPERATOR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16835140" y="592931"/>
            <a:ext cx="767060" cy="18573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050" spc="147" kern="0" dirty="0">
                <a:solidFill>
                  <a:srgbClr val="F7F4EE">
                    <a:alpha val="62000"/>
                  </a:srgbClr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04 / 17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1143000" y="1333500"/>
            <a:ext cx="5715000" cy="5143500"/>
          </a:xfrm>
          <a:prstGeom prst="rect">
            <a:avLst/>
          </a:prstGeom>
          <a:solidFill>
            <a:srgbClr val="1F3548"/>
          </a:solidFill>
          <a:ln/>
        </p:spPr>
      </p:sp>
      <p:sp>
        <p:nvSpPr>
          <p:cNvPr id="9" name="Text 7"/>
          <p:cNvSpPr/>
          <p:nvPr/>
        </p:nvSpPr>
        <p:spPr>
          <a:xfrm>
            <a:off x="1143000" y="6705600"/>
            <a:ext cx="5886450" cy="180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75" spc="195" kern="0" dirty="0">
                <a:solidFill>
                  <a:srgbClr val="F7F4EE">
                    <a:alpha val="62000"/>
                  </a:srgbClr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OPERATOR</a:t>
            </a:r>
            <a:endParaRPr lang="en-US" sz="975" dirty="0"/>
          </a:p>
        </p:txBody>
      </p:sp>
      <p:sp>
        <p:nvSpPr>
          <p:cNvPr id="10" name="Text 8"/>
          <p:cNvSpPr/>
          <p:nvPr/>
        </p:nvSpPr>
        <p:spPr>
          <a:xfrm>
            <a:off x="1143000" y="6943725"/>
            <a:ext cx="5886450" cy="58214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2000"/>
              </a:lnSpc>
              <a:buNone/>
            </a:pPr>
            <a:r>
              <a:rPr lang="en-US" sz="4200" b="1" spc="-84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[Founder Name]</a:t>
            </a:r>
            <a:endParaRPr lang="en-US" sz="4200" dirty="0"/>
          </a:p>
        </p:txBody>
      </p:sp>
      <p:sp>
        <p:nvSpPr>
          <p:cNvPr id="11" name="Text 9"/>
          <p:cNvSpPr/>
          <p:nvPr/>
        </p:nvSpPr>
        <p:spPr>
          <a:xfrm>
            <a:off x="1143000" y="7563966"/>
            <a:ext cx="5886450" cy="2000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125" spc="203" kern="0" dirty="0">
                <a:solidFill>
                  <a:srgbClr val="14B8A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OWNER · CEO</a:t>
            </a:r>
            <a:endParaRPr lang="en-US" sz="1125" dirty="0"/>
          </a:p>
        </p:txBody>
      </p:sp>
      <p:sp>
        <p:nvSpPr>
          <p:cNvPr id="12" name="Text 10"/>
          <p:cNvSpPr/>
          <p:nvPr/>
        </p:nvSpPr>
        <p:spPr>
          <a:xfrm>
            <a:off x="7810500" y="1409700"/>
            <a:ext cx="9614535" cy="18573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050" spc="231" kern="0" dirty="0">
                <a:solidFill>
                  <a:srgbClr val="14B8A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THE OPERATOR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7810500" y="1824038"/>
            <a:ext cx="9614535" cy="26762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6000"/>
              </a:lnSpc>
              <a:buNone/>
            </a:pPr>
            <a:r>
              <a:rPr lang="en-US" sz="7200" b="1" spc="-144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years </a:t>
            </a:r>
            <a:pPr algn="l" indent="0" marL="0">
              <a:lnSpc>
                <a:spcPct val="96000"/>
              </a:lnSpc>
              <a:buNone/>
            </a:pPr>
            <a:r>
              <a:rPr lang="en-US" sz="7200" i="1" spc="-144" kern="0" dirty="0">
                <a:solidFill>
                  <a:srgbClr val="14B8A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 the dirt </a:t>
            </a:r>
            <a:pPr algn="l" indent="0" marL="0">
              <a:lnSpc>
                <a:spcPct val="96000"/>
              </a:lnSpc>
              <a:buNone/>
            </a:pPr>
            <a:r>
              <a:rPr lang="en-US" sz="7200" b="1" spc="-144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before lending a single dollar.</a:t>
            </a:r>
            <a:endParaRPr lang="en-US" sz="7200" dirty="0"/>
          </a:p>
        </p:txBody>
      </p:sp>
      <p:sp>
        <p:nvSpPr>
          <p:cNvPr id="14" name="Shape 12"/>
          <p:cNvSpPr/>
          <p:nvPr/>
        </p:nvSpPr>
        <p:spPr>
          <a:xfrm>
            <a:off x="7810500" y="4919365"/>
            <a:ext cx="9334500" cy="9525"/>
          </a:xfrm>
          <a:prstGeom prst="rect">
            <a:avLst/>
          </a:prstGeom>
          <a:solidFill>
            <a:srgbClr val="F7F4EE">
              <a:alpha val="22000"/>
            </a:srgbClr>
          </a:solidFill>
          <a:ln/>
        </p:spPr>
      </p:sp>
      <p:sp>
        <p:nvSpPr>
          <p:cNvPr id="15" name="Text 13"/>
          <p:cNvSpPr/>
          <p:nvPr/>
        </p:nvSpPr>
        <p:spPr>
          <a:xfrm>
            <a:off x="7810500" y="5195590"/>
            <a:ext cx="2171700" cy="7334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4200" i="1" spc="-42" kern="0" dirty="0">
                <a:solidFill>
                  <a:srgbClr val="14B8A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2016</a:t>
            </a:r>
            <a:endParaRPr lang="en-US" sz="4200" dirty="0"/>
          </a:p>
        </p:txBody>
      </p:sp>
      <p:sp>
        <p:nvSpPr>
          <p:cNvPr id="16" name="Text 14"/>
          <p:cNvSpPr/>
          <p:nvPr/>
        </p:nvSpPr>
        <p:spPr>
          <a:xfrm>
            <a:off x="10210800" y="5195590"/>
            <a:ext cx="7142226" cy="7334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45000"/>
              </a:lnSpc>
              <a:buNone/>
            </a:pPr>
            <a:r>
              <a:rPr lang="en-US" sz="1800" spc="-9" kern="0" dirty="0">
                <a:solidFill>
                  <a:srgbClr val="F7F4EE">
                    <a:alpha val="62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Began acquiring long-term rental properties. Built a portfolio of </a:t>
            </a:r>
            <a:pPr algn="l" indent="0" marL="0">
              <a:lnSpc>
                <a:spcPct val="145000"/>
              </a:lnSpc>
              <a:buNone/>
            </a:pPr>
            <a:r>
              <a:rPr lang="en-US" sz="1800" b="1" spc="-9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[XX] buildings totaling [XX]+ units </a:t>
            </a:r>
            <a:pPr algn="l" indent="0" marL="0">
              <a:lnSpc>
                <a:spcPct val="145000"/>
              </a:lnSpc>
              <a:buNone/>
            </a:pPr>
            <a:r>
              <a:rPr lang="en-US" sz="1800" spc="-9" kern="0" dirty="0">
                <a:solidFill>
                  <a:srgbClr val="F7F4EE">
                    <a:alpha val="62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1800" dirty="0"/>
          </a:p>
        </p:txBody>
      </p:sp>
      <p:sp>
        <p:nvSpPr>
          <p:cNvPr id="17" name="Shape 15"/>
          <p:cNvSpPr/>
          <p:nvPr/>
        </p:nvSpPr>
        <p:spPr>
          <a:xfrm>
            <a:off x="7810500" y="6157615"/>
            <a:ext cx="9334500" cy="9525"/>
          </a:xfrm>
          <a:prstGeom prst="rect">
            <a:avLst/>
          </a:prstGeom>
          <a:solidFill>
            <a:srgbClr val="F7F4EE">
              <a:alpha val="22000"/>
            </a:srgbClr>
          </a:solidFill>
          <a:ln/>
        </p:spPr>
      </p:sp>
      <p:sp>
        <p:nvSpPr>
          <p:cNvPr id="18" name="Text 16"/>
          <p:cNvSpPr/>
          <p:nvPr/>
        </p:nvSpPr>
        <p:spPr>
          <a:xfrm>
            <a:off x="7810500" y="6433840"/>
            <a:ext cx="2171700" cy="7334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4200" i="1" spc="-42" kern="0" dirty="0">
                <a:solidFill>
                  <a:srgbClr val="14B8A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2018</a:t>
            </a:r>
            <a:endParaRPr lang="en-US" sz="4200" dirty="0"/>
          </a:p>
        </p:txBody>
      </p:sp>
      <p:sp>
        <p:nvSpPr>
          <p:cNvPr id="19" name="Text 17"/>
          <p:cNvSpPr/>
          <p:nvPr/>
        </p:nvSpPr>
        <p:spPr>
          <a:xfrm>
            <a:off x="10210800" y="6433840"/>
            <a:ext cx="7142226" cy="7334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45000"/>
              </a:lnSpc>
              <a:buNone/>
            </a:pPr>
            <a:r>
              <a:rPr lang="en-US" sz="1800" spc="-9" kern="0" dirty="0">
                <a:solidFill>
                  <a:srgbClr val="F7F4EE">
                    <a:alpha val="62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Pivoted to fix-and-flip. Completed </a:t>
            </a:r>
            <a:pPr algn="l" indent="0" marL="0">
              <a:lnSpc>
                <a:spcPct val="145000"/>
              </a:lnSpc>
              <a:buNone/>
            </a:pPr>
            <a:r>
              <a:rPr lang="en-US" sz="1800" b="1" spc="-9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[XX]+ single-family, multifamily, and commercial projects </a:t>
            </a:r>
            <a:pPr algn="l" indent="0" marL="0">
              <a:lnSpc>
                <a:spcPct val="145000"/>
              </a:lnSpc>
              <a:buNone/>
            </a:pPr>
            <a:r>
              <a:rPr lang="en-US" sz="1800" spc="-9" kern="0" dirty="0">
                <a:solidFill>
                  <a:srgbClr val="F7F4EE">
                    <a:alpha val="62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across multiple states.</a:t>
            </a:r>
            <a:endParaRPr lang="en-US" sz="1800" dirty="0"/>
          </a:p>
        </p:txBody>
      </p:sp>
      <p:sp>
        <p:nvSpPr>
          <p:cNvPr id="20" name="Shape 18"/>
          <p:cNvSpPr/>
          <p:nvPr/>
        </p:nvSpPr>
        <p:spPr>
          <a:xfrm>
            <a:off x="7810500" y="8634115"/>
            <a:ext cx="9334500" cy="9525"/>
          </a:xfrm>
          <a:prstGeom prst="rect">
            <a:avLst/>
          </a:prstGeom>
          <a:solidFill>
            <a:srgbClr val="F7F4EE">
              <a:alpha val="22000"/>
            </a:srgbClr>
          </a:solidFill>
          <a:ln/>
        </p:spPr>
      </p:sp>
      <p:sp>
        <p:nvSpPr>
          <p:cNvPr id="21" name="Shape 19"/>
          <p:cNvSpPr/>
          <p:nvPr/>
        </p:nvSpPr>
        <p:spPr>
          <a:xfrm>
            <a:off x="7810500" y="7395865"/>
            <a:ext cx="9334500" cy="9525"/>
          </a:xfrm>
          <a:prstGeom prst="rect">
            <a:avLst/>
          </a:prstGeom>
          <a:solidFill>
            <a:srgbClr val="F7F4EE">
              <a:alpha val="22000"/>
            </a:srgbClr>
          </a:solidFill>
          <a:ln/>
        </p:spPr>
      </p:sp>
      <p:sp>
        <p:nvSpPr>
          <p:cNvPr id="22" name="Text 20"/>
          <p:cNvSpPr/>
          <p:nvPr/>
        </p:nvSpPr>
        <p:spPr>
          <a:xfrm>
            <a:off x="7810500" y="7672090"/>
            <a:ext cx="2171700" cy="7334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4200" i="1" spc="-42" kern="0" dirty="0">
                <a:solidFill>
                  <a:srgbClr val="14B8A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2022</a:t>
            </a:r>
            <a:endParaRPr lang="en-US" sz="4200" dirty="0"/>
          </a:p>
        </p:txBody>
      </p:sp>
      <p:sp>
        <p:nvSpPr>
          <p:cNvPr id="23" name="Text 21"/>
          <p:cNvSpPr/>
          <p:nvPr/>
        </p:nvSpPr>
        <p:spPr>
          <a:xfrm>
            <a:off x="10210800" y="7672090"/>
            <a:ext cx="7142226" cy="7334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45000"/>
              </a:lnSpc>
              <a:buNone/>
            </a:pPr>
            <a:r>
              <a:rPr lang="en-US" sz="1800" spc="-9" kern="0" dirty="0">
                <a:solidFill>
                  <a:srgbClr val="F7F4EE">
                    <a:alpha val="62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Founded </a:t>
            </a:r>
            <a:pPr algn="l" indent="0" marL="0">
              <a:lnSpc>
                <a:spcPct val="145000"/>
              </a:lnSpc>
              <a:buNone/>
            </a:pPr>
            <a:r>
              <a:rPr lang="en-US" sz="1800" b="1" spc="-9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[Your Firm] </a:t>
            </a:r>
            <a:pPr algn="l" indent="0" marL="0">
              <a:lnSpc>
                <a:spcPct val="145000"/>
              </a:lnSpc>
              <a:buNone/>
            </a:pPr>
            <a:r>
              <a:rPr lang="en-US" sz="1800" spc="-9" kern="0" dirty="0">
                <a:solidFill>
                  <a:srgbClr val="F7F4EE">
                    <a:alpha val="62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; transitioned operations to private lending against the same asset class spent a decade rehabilitating.</a:t>
            </a:r>
            <a:endParaRPr lang="en-US" sz="1800" dirty="0"/>
          </a:p>
        </p:txBody>
      </p:sp>
      <p:sp>
        <p:nvSpPr>
          <p:cNvPr id="24" name="Text 22"/>
          <p:cNvSpPr/>
          <p:nvPr/>
        </p:nvSpPr>
        <p:spPr>
          <a:xfrm>
            <a:off x="7810500" y="8948440"/>
            <a:ext cx="7525842" cy="83046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2400" i="1" spc="-24" kern="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“I’ve underwritten these deals from the borrower’s side of the table for [X] years. That’s the lens I use to write checks.”</a:t>
            </a:r>
            <a:endParaRPr lang="en-US" sz="2400" dirty="0"/>
          </a:p>
        </p:txBody>
      </p:sp>
      <p:sp>
        <p:nvSpPr>
          <p:cNvPr id="25" name="Text 23"/>
          <p:cNvSpPr/>
          <p:nvPr/>
        </p:nvSpPr>
        <p:spPr>
          <a:xfrm>
            <a:off x="7810500" y="9893201"/>
            <a:ext cx="9614535" cy="180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75" spc="195" kern="0" dirty="0">
                <a:solidFill>
                  <a:srgbClr val="F7F4EE">
                    <a:alpha val="62000"/>
                  </a:srgbClr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— [FOUNDER NAME], CEO</a:t>
            </a:r>
            <a:endParaRPr lang="en-US" sz="975" dirty="0"/>
          </a:p>
        </p:txBody>
      </p:sp>
      <p:sp>
        <p:nvSpPr>
          <p:cNvPr id="26" name="Text 24"/>
          <p:cNvSpPr/>
          <p:nvPr/>
        </p:nvSpPr>
        <p:spPr>
          <a:xfrm>
            <a:off x="762000" y="9686925"/>
            <a:ext cx="3303770" cy="180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75" spc="137" kern="0" dirty="0">
                <a:solidFill>
                  <a:srgbClr val="F7F4EE">
                    <a:alpha val="62000"/>
                  </a:srgbClr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[YOUR FIRM] — INVESTOR BRIEF [YEAR]</a:t>
            </a:r>
            <a:endParaRPr lang="en-US" sz="975" dirty="0"/>
          </a:p>
        </p:txBody>
      </p:sp>
      <p:sp>
        <p:nvSpPr>
          <p:cNvPr id="27" name="Text 25"/>
          <p:cNvSpPr/>
          <p:nvPr/>
        </p:nvSpPr>
        <p:spPr>
          <a:xfrm>
            <a:off x="16151349" y="9686925"/>
            <a:ext cx="1450851" cy="180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75" spc="137" kern="0" dirty="0">
                <a:solidFill>
                  <a:srgbClr val="F7F4EE">
                    <a:alpha val="62000"/>
                  </a:srgbClr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04 · OPERATOR</a:t>
            </a:r>
            <a:endParaRPr lang="en-US" sz="97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62000" y="640110"/>
            <a:ext cx="57150" cy="159990"/>
          </a:xfrm>
          <a:prstGeom prst="rect">
            <a:avLst/>
          </a:prstGeom>
          <a:solidFill>
            <a:srgbClr val="14B8A6"/>
          </a:solidFill>
          <a:ln/>
        </p:spPr>
      </p:sp>
      <p:sp>
        <p:nvSpPr>
          <p:cNvPr id="3" name="Shape 1"/>
          <p:cNvSpPr/>
          <p:nvPr/>
        </p:nvSpPr>
        <p:spPr>
          <a:xfrm>
            <a:off x="857250" y="592113"/>
            <a:ext cx="57150" cy="207987"/>
          </a:xfrm>
          <a:prstGeom prst="rect">
            <a:avLst/>
          </a:prstGeom>
          <a:solidFill>
            <a:srgbClr val="14B8A6"/>
          </a:solidFill>
          <a:ln/>
        </p:spPr>
      </p:sp>
      <p:sp>
        <p:nvSpPr>
          <p:cNvPr id="4" name="Shape 2"/>
          <p:cNvSpPr/>
          <p:nvPr/>
        </p:nvSpPr>
        <p:spPr>
          <a:xfrm>
            <a:off x="952500" y="533400"/>
            <a:ext cx="57150" cy="266700"/>
          </a:xfrm>
          <a:prstGeom prst="rect">
            <a:avLst/>
          </a:prstGeom>
          <a:solidFill>
            <a:srgbClr val="14B8A6"/>
          </a:solidFill>
          <a:ln/>
        </p:spPr>
      </p:sp>
      <p:sp>
        <p:nvSpPr>
          <p:cNvPr id="5" name="Text 3"/>
          <p:cNvSpPr/>
          <p:nvPr/>
        </p:nvSpPr>
        <p:spPr>
          <a:xfrm>
            <a:off x="1181100" y="592931"/>
            <a:ext cx="1161827" cy="18573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050" spc="147" kern="0" dirty="0">
                <a:solidFill>
                  <a:srgbClr val="5A738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[YOUR FIRM]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14722599" y="592931"/>
            <a:ext cx="1922041" cy="18573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050" spc="147" kern="0" dirty="0">
                <a:solidFill>
                  <a:srgbClr val="5A738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THE OPPORTUNITY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16835140" y="592931"/>
            <a:ext cx="767060" cy="18573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050" spc="147" kern="0" dirty="0">
                <a:solidFill>
                  <a:srgbClr val="5A738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05 / 17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1143000" y="1333500"/>
            <a:ext cx="12753975" cy="18573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050" spc="231" kern="0" dirty="0">
                <a:solidFill>
                  <a:srgbClr val="038C8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THE OPPORTUNITY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1143000" y="1747838"/>
            <a:ext cx="12753975" cy="179843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6000"/>
              </a:lnSpc>
              <a:buNone/>
            </a:pPr>
            <a:r>
              <a:rPr lang="en-US" sz="7200" b="1" spc="-144" kern="0" dirty="0">
                <a:solidFill>
                  <a:srgbClr val="1324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Banks can’t move </a:t>
            </a:r>
            <a:pPr algn="l" indent="0" marL="0">
              <a:lnSpc>
                <a:spcPct val="96000"/>
              </a:lnSpc>
              <a:buNone/>
            </a:pPr>
            <a:r>
              <a:rPr lang="en-US" sz="7200" i="1" spc="-144" kern="0" dirty="0">
                <a:solidFill>
                  <a:srgbClr val="14B8A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fast enough </a:t>
            </a:r>
            <a:pPr algn="l" indent="0" marL="0">
              <a:lnSpc>
                <a:spcPct val="96000"/>
              </a:lnSpc>
              <a:buNone/>
            </a:pPr>
            <a:r>
              <a:rPr lang="en-US" sz="7200" b="1" spc="-144" kern="0" dirty="0">
                <a:solidFill>
                  <a:srgbClr val="1324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 the deals that matter most.</a:t>
            </a:r>
            <a:endParaRPr lang="en-US" sz="7200" dirty="0"/>
          </a:p>
        </p:txBody>
      </p:sp>
      <p:sp>
        <p:nvSpPr>
          <p:cNvPr id="10" name="Shape 8"/>
          <p:cNvSpPr/>
          <p:nvPr/>
        </p:nvSpPr>
        <p:spPr>
          <a:xfrm>
            <a:off x="1143000" y="4038823"/>
            <a:ext cx="16002000" cy="9525"/>
          </a:xfrm>
          <a:prstGeom prst="rect">
            <a:avLst/>
          </a:prstGeom>
          <a:solidFill>
            <a:srgbClr val="132434">
              <a:alpha val="16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5133975" y="4048348"/>
            <a:ext cx="9525" cy="2321123"/>
          </a:xfrm>
          <a:prstGeom prst="rect">
            <a:avLst/>
          </a:prstGeom>
          <a:solidFill>
            <a:srgbClr val="132434">
              <a:alpha val="16000"/>
            </a:srgbClr>
          </a:solidFill>
          <a:ln/>
        </p:spPr>
      </p:sp>
      <p:sp>
        <p:nvSpPr>
          <p:cNvPr id="12" name="Text 10"/>
          <p:cNvSpPr/>
          <p:nvPr/>
        </p:nvSpPr>
        <p:spPr>
          <a:xfrm>
            <a:off x="1143000" y="4391248"/>
            <a:ext cx="3796760" cy="180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75" spc="195" kern="0" dirty="0">
                <a:solidFill>
                  <a:srgbClr val="038C8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01 Projects</a:t>
            </a:r>
            <a:endParaRPr lang="en-US" sz="975" dirty="0"/>
          </a:p>
        </p:txBody>
      </p:sp>
      <p:sp>
        <p:nvSpPr>
          <p:cNvPr id="13" name="Text 11"/>
          <p:cNvSpPr/>
          <p:nvPr/>
        </p:nvSpPr>
        <p:spPr>
          <a:xfrm>
            <a:off x="1143000" y="4762723"/>
            <a:ext cx="3796760" cy="67806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2400" b="1" spc="-24" kern="0" dirty="0">
                <a:solidFill>
                  <a:srgbClr val="1324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Most projects need construction.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1143000" y="5555084"/>
            <a:ext cx="3568160" cy="85248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25" dirty="0">
                <a:solidFill>
                  <a:srgbClr val="1324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Nearly every value-add real estate transaction has a renovation or capex component required to unlock the upside.</a:t>
            </a:r>
            <a:endParaRPr lang="en-US" sz="1425" dirty="0"/>
          </a:p>
        </p:txBody>
      </p:sp>
      <p:sp>
        <p:nvSpPr>
          <p:cNvPr id="15" name="Shape 13"/>
          <p:cNvSpPr/>
          <p:nvPr/>
        </p:nvSpPr>
        <p:spPr>
          <a:xfrm>
            <a:off x="9134475" y="4048348"/>
            <a:ext cx="9525" cy="2321123"/>
          </a:xfrm>
          <a:prstGeom prst="rect">
            <a:avLst/>
          </a:prstGeom>
          <a:solidFill>
            <a:srgbClr val="132434">
              <a:alpha val="16000"/>
            </a:srgbClr>
          </a:solidFill>
          <a:ln/>
        </p:spPr>
      </p:sp>
      <p:sp>
        <p:nvSpPr>
          <p:cNvPr id="16" name="Text 14"/>
          <p:cNvSpPr/>
          <p:nvPr/>
        </p:nvSpPr>
        <p:spPr>
          <a:xfrm>
            <a:off x="5143500" y="4391248"/>
            <a:ext cx="3796760" cy="180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75" spc="195" kern="0" dirty="0">
                <a:solidFill>
                  <a:srgbClr val="038C8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02 Financing</a:t>
            </a:r>
            <a:endParaRPr lang="en-US" sz="975" dirty="0"/>
          </a:p>
        </p:txBody>
      </p:sp>
      <p:sp>
        <p:nvSpPr>
          <p:cNvPr id="17" name="Text 15"/>
          <p:cNvSpPr/>
          <p:nvPr/>
        </p:nvSpPr>
        <p:spPr>
          <a:xfrm>
            <a:off x="5143500" y="4762723"/>
            <a:ext cx="3796760" cy="67806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2400" b="1" spc="-24" kern="0" dirty="0">
                <a:solidFill>
                  <a:srgbClr val="1324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Banks won’t touch deferred maintenance.</a:t>
            </a:r>
            <a:endParaRPr lang="en-US" sz="2400" dirty="0"/>
          </a:p>
        </p:txBody>
      </p:sp>
      <p:sp>
        <p:nvSpPr>
          <p:cNvPr id="18" name="Text 16"/>
          <p:cNvSpPr/>
          <p:nvPr/>
        </p:nvSpPr>
        <p:spPr>
          <a:xfrm>
            <a:off x="5143500" y="5555084"/>
            <a:ext cx="3568160" cy="85248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25" dirty="0">
                <a:solidFill>
                  <a:srgbClr val="1324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Distressed condition fails appraisal and inspection standards before underwriting even begins.</a:t>
            </a:r>
            <a:endParaRPr lang="en-US" sz="1425" dirty="0"/>
          </a:p>
        </p:txBody>
      </p:sp>
      <p:sp>
        <p:nvSpPr>
          <p:cNvPr id="19" name="Shape 17"/>
          <p:cNvSpPr/>
          <p:nvPr/>
        </p:nvSpPr>
        <p:spPr>
          <a:xfrm>
            <a:off x="13134975" y="4048348"/>
            <a:ext cx="9525" cy="2321123"/>
          </a:xfrm>
          <a:prstGeom prst="rect">
            <a:avLst/>
          </a:prstGeom>
          <a:solidFill>
            <a:srgbClr val="132434">
              <a:alpha val="16000"/>
            </a:srgbClr>
          </a:solidFill>
          <a:ln/>
        </p:spPr>
      </p:sp>
      <p:sp>
        <p:nvSpPr>
          <p:cNvPr id="20" name="Text 18"/>
          <p:cNvSpPr/>
          <p:nvPr/>
        </p:nvSpPr>
        <p:spPr>
          <a:xfrm>
            <a:off x="9144000" y="4391248"/>
            <a:ext cx="3796760" cy="180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75" spc="195" kern="0" dirty="0">
                <a:solidFill>
                  <a:srgbClr val="038C8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03 Timeline</a:t>
            </a:r>
            <a:endParaRPr lang="en-US" sz="975" dirty="0"/>
          </a:p>
        </p:txBody>
      </p:sp>
      <p:sp>
        <p:nvSpPr>
          <p:cNvPr id="21" name="Text 19"/>
          <p:cNvSpPr/>
          <p:nvPr/>
        </p:nvSpPr>
        <p:spPr>
          <a:xfrm>
            <a:off x="9144000" y="4762723"/>
            <a:ext cx="3796760" cy="3580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2400" b="1" spc="-24" kern="0" dirty="0">
                <a:solidFill>
                  <a:srgbClr val="1324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30+ day closings.</a:t>
            </a:r>
            <a:endParaRPr lang="en-US" sz="2400" dirty="0"/>
          </a:p>
        </p:txBody>
      </p:sp>
      <p:sp>
        <p:nvSpPr>
          <p:cNvPr id="22" name="Text 20"/>
          <p:cNvSpPr/>
          <p:nvPr/>
        </p:nvSpPr>
        <p:spPr>
          <a:xfrm>
            <a:off x="9144000" y="5235104"/>
            <a:ext cx="3568160" cy="85248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25" dirty="0">
                <a:solidFill>
                  <a:srgbClr val="1324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When a bank </a:t>
            </a:r>
            <a:pPr algn="l" indent="0" marL="0">
              <a:lnSpc>
                <a:spcPct val="150000"/>
              </a:lnSpc>
              <a:buNone/>
            </a:pPr>
            <a:r>
              <a:rPr lang="en-US" sz="1425" i="1" dirty="0">
                <a:solidFill>
                  <a:srgbClr val="14B8A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can </a:t>
            </a:r>
            <a:pPr algn="l" indent="0" marL="0">
              <a:lnSpc>
                <a:spcPct val="150000"/>
              </a:lnSpc>
              <a:buNone/>
            </a:pPr>
            <a:r>
              <a:rPr lang="en-US" sz="1425" dirty="0">
                <a:solidFill>
                  <a:srgbClr val="1324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move forward, appraisals, inspections, and slow underwriting still take a month or more.</a:t>
            </a:r>
            <a:endParaRPr lang="en-US" sz="1425" dirty="0"/>
          </a:p>
        </p:txBody>
      </p:sp>
      <p:sp>
        <p:nvSpPr>
          <p:cNvPr id="23" name="Text 21"/>
          <p:cNvSpPr/>
          <p:nvPr/>
        </p:nvSpPr>
        <p:spPr>
          <a:xfrm>
            <a:off x="13144500" y="4391248"/>
            <a:ext cx="4120515" cy="180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75" spc="195" kern="0" dirty="0">
                <a:solidFill>
                  <a:srgbClr val="038C8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04 Outcome</a:t>
            </a:r>
            <a:endParaRPr lang="en-US" sz="975" dirty="0"/>
          </a:p>
        </p:txBody>
      </p:sp>
      <p:sp>
        <p:nvSpPr>
          <p:cNvPr id="24" name="Text 22"/>
          <p:cNvSpPr/>
          <p:nvPr/>
        </p:nvSpPr>
        <p:spPr>
          <a:xfrm>
            <a:off x="13144500" y="4762723"/>
            <a:ext cx="4120515" cy="3580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2400" b="1" spc="-24" kern="0" dirty="0">
                <a:solidFill>
                  <a:srgbClr val="1324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Investor loses the deal.</a:t>
            </a:r>
            <a:endParaRPr lang="en-US" sz="2400" dirty="0"/>
          </a:p>
        </p:txBody>
      </p:sp>
      <p:sp>
        <p:nvSpPr>
          <p:cNvPr id="25" name="Text 23"/>
          <p:cNvSpPr/>
          <p:nvPr/>
        </p:nvSpPr>
        <p:spPr>
          <a:xfrm>
            <a:off x="13144500" y="5235104"/>
            <a:ext cx="3738929" cy="85248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25" dirty="0">
                <a:solidFill>
                  <a:srgbClr val="1324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 all-cash buyer closes in seven days. The original investor — and their financing — miss the window entirely.</a:t>
            </a:r>
            <a:endParaRPr lang="en-US" sz="1425" dirty="0"/>
          </a:p>
        </p:txBody>
      </p:sp>
      <p:sp>
        <p:nvSpPr>
          <p:cNvPr id="26" name="Text 24"/>
          <p:cNvSpPr/>
          <p:nvPr/>
        </p:nvSpPr>
        <p:spPr>
          <a:xfrm>
            <a:off x="1143000" y="7128644"/>
            <a:ext cx="5210198" cy="195820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4800" i="1" spc="-48" kern="0" dirty="0">
                <a:solidFill>
                  <a:srgbClr val="13243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gap that institutional capital structurally </a:t>
            </a:r>
            <a:pPr algn="l" indent="0" marL="0">
              <a:lnSpc>
                <a:spcPct val="105000"/>
              </a:lnSpc>
              <a:buNone/>
            </a:pPr>
            <a:r>
              <a:rPr lang="en-US" sz="4800" i="1" spc="-48" kern="0" dirty="0">
                <a:solidFill>
                  <a:srgbClr val="14B8A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cannot </a:t>
            </a:r>
            <a:pPr algn="l" indent="0" marL="0">
              <a:lnSpc>
                <a:spcPct val="105000"/>
              </a:lnSpc>
              <a:buNone/>
            </a:pPr>
            <a:r>
              <a:rPr lang="en-US" sz="4800" i="1" spc="-48" kern="0" dirty="0">
                <a:solidFill>
                  <a:srgbClr val="13243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fill.</a:t>
            </a:r>
            <a:endParaRPr lang="en-US" sz="4800" dirty="0"/>
          </a:p>
        </p:txBody>
      </p:sp>
      <p:sp>
        <p:nvSpPr>
          <p:cNvPr id="27" name="Text 25"/>
          <p:cNvSpPr/>
          <p:nvPr/>
        </p:nvSpPr>
        <p:spPr>
          <a:xfrm>
            <a:off x="14193037" y="8648700"/>
            <a:ext cx="2951963" cy="180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r" indent="0" marL="0">
              <a:buNone/>
            </a:pPr>
            <a:r>
              <a:rPr lang="en-US" sz="975" spc="195" kern="0" dirty="0">
                <a:solidFill>
                  <a:srgbClr val="5A738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SOURCE</a:t>
            </a:r>
            <a:endParaRPr lang="en-US" sz="975" dirty="0"/>
          </a:p>
        </p:txBody>
      </p:sp>
      <p:sp>
        <p:nvSpPr>
          <p:cNvPr id="28" name="Text 26"/>
          <p:cNvSpPr/>
          <p:nvPr/>
        </p:nvSpPr>
        <p:spPr>
          <a:xfrm>
            <a:off x="14193037" y="8848725"/>
            <a:ext cx="2951963" cy="2381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r" indent="0" marL="0">
              <a:buNone/>
            </a:pPr>
            <a:r>
              <a:rPr lang="en-US" sz="1350" dirty="0">
                <a:solidFill>
                  <a:srgbClr val="5A73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Internal origination data, [Year]–[Year]</a:t>
            </a:r>
            <a:endParaRPr lang="en-US" sz="1350" dirty="0"/>
          </a:p>
        </p:txBody>
      </p:sp>
      <p:sp>
        <p:nvSpPr>
          <p:cNvPr id="29" name="Text 27"/>
          <p:cNvSpPr/>
          <p:nvPr/>
        </p:nvSpPr>
        <p:spPr>
          <a:xfrm>
            <a:off x="762000" y="9686925"/>
            <a:ext cx="3303770" cy="180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75" spc="137" kern="0" dirty="0">
                <a:solidFill>
                  <a:srgbClr val="5A738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[YOUR FIRM] — INVESTOR BRIEF [YEAR]</a:t>
            </a:r>
            <a:endParaRPr lang="en-US" sz="975" dirty="0"/>
          </a:p>
        </p:txBody>
      </p:sp>
      <p:sp>
        <p:nvSpPr>
          <p:cNvPr id="30" name="Text 28"/>
          <p:cNvSpPr/>
          <p:nvPr/>
        </p:nvSpPr>
        <p:spPr>
          <a:xfrm>
            <a:off x="15876389" y="9686925"/>
            <a:ext cx="1725811" cy="180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75" spc="137" kern="0" dirty="0">
                <a:solidFill>
                  <a:srgbClr val="5A738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05 · OPPORTUNITY</a:t>
            </a:r>
            <a:endParaRPr lang="en-US" sz="97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3243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62000" y="640110"/>
            <a:ext cx="57150" cy="159990"/>
          </a:xfrm>
          <a:prstGeom prst="rect">
            <a:avLst/>
          </a:prstGeom>
          <a:solidFill>
            <a:srgbClr val="14B8A6"/>
          </a:solidFill>
          <a:ln/>
        </p:spPr>
      </p:sp>
      <p:sp>
        <p:nvSpPr>
          <p:cNvPr id="3" name="Shape 1"/>
          <p:cNvSpPr/>
          <p:nvPr/>
        </p:nvSpPr>
        <p:spPr>
          <a:xfrm>
            <a:off x="857250" y="592113"/>
            <a:ext cx="57150" cy="207987"/>
          </a:xfrm>
          <a:prstGeom prst="rect">
            <a:avLst/>
          </a:prstGeom>
          <a:solidFill>
            <a:srgbClr val="14B8A6"/>
          </a:solidFill>
          <a:ln/>
        </p:spPr>
      </p:sp>
      <p:sp>
        <p:nvSpPr>
          <p:cNvPr id="4" name="Shape 2"/>
          <p:cNvSpPr/>
          <p:nvPr/>
        </p:nvSpPr>
        <p:spPr>
          <a:xfrm>
            <a:off x="952500" y="533400"/>
            <a:ext cx="57150" cy="266700"/>
          </a:xfrm>
          <a:prstGeom prst="rect">
            <a:avLst/>
          </a:prstGeom>
          <a:solidFill>
            <a:srgbClr val="14B8A6"/>
          </a:solidFill>
          <a:ln/>
        </p:spPr>
      </p:sp>
      <p:sp>
        <p:nvSpPr>
          <p:cNvPr id="5" name="Text 3"/>
          <p:cNvSpPr/>
          <p:nvPr/>
        </p:nvSpPr>
        <p:spPr>
          <a:xfrm>
            <a:off x="1181100" y="592931"/>
            <a:ext cx="1161827" cy="18573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050" spc="147" kern="0" dirty="0">
                <a:solidFill>
                  <a:srgbClr val="F7F4EE">
                    <a:alpha val="62000"/>
                  </a:srgbClr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[YOUR FIRM]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15018618" y="592931"/>
            <a:ext cx="1626022" cy="18573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050" spc="147" kern="0" dirty="0">
                <a:solidFill>
                  <a:srgbClr val="F7F4EE">
                    <a:alpha val="62000"/>
                  </a:srgbClr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THE SOLUTION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16835140" y="592931"/>
            <a:ext cx="767060" cy="18573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050" spc="147" kern="0" dirty="0">
                <a:solidFill>
                  <a:srgbClr val="F7F4EE">
                    <a:alpha val="62000"/>
                  </a:srgbClr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06 / 17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1143000" y="1333500"/>
            <a:ext cx="12753975" cy="18573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050" spc="231" kern="0" dirty="0">
                <a:solidFill>
                  <a:srgbClr val="14B8A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THE SOLUTION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1143000" y="1747838"/>
            <a:ext cx="12753975" cy="179843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6000"/>
              </a:lnSpc>
              <a:buNone/>
            </a:pPr>
            <a:r>
              <a:rPr lang="en-US" sz="7200" b="1" spc="-144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close in days, not months — and we’re </a:t>
            </a:r>
            <a:pPr algn="l" indent="0" marL="0">
              <a:lnSpc>
                <a:spcPct val="96000"/>
              </a:lnSpc>
              <a:buNone/>
            </a:pPr>
            <a:r>
              <a:rPr lang="en-US" sz="7200" i="1" spc="-144" kern="0" dirty="0">
                <a:solidFill>
                  <a:srgbClr val="14B8A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backed by the dirt.</a:t>
            </a:r>
            <a:endParaRPr lang="en-US" sz="7200" dirty="0"/>
          </a:p>
        </p:txBody>
      </p:sp>
      <p:sp>
        <p:nvSpPr>
          <p:cNvPr id="10" name="Shape 8"/>
          <p:cNvSpPr/>
          <p:nvPr/>
        </p:nvSpPr>
        <p:spPr>
          <a:xfrm>
            <a:off x="1143000" y="4164509"/>
            <a:ext cx="16002000" cy="9525"/>
          </a:xfrm>
          <a:prstGeom prst="rect">
            <a:avLst/>
          </a:prstGeom>
          <a:solidFill>
            <a:srgbClr val="F7F4EE">
              <a:alpha val="22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5133975" y="4174034"/>
            <a:ext cx="9525" cy="2001143"/>
          </a:xfrm>
          <a:prstGeom prst="rect">
            <a:avLst/>
          </a:prstGeom>
          <a:solidFill>
            <a:srgbClr val="F7F4EE">
              <a:alpha val="22000"/>
            </a:srgbClr>
          </a:solidFill>
          <a:ln/>
        </p:spPr>
      </p:sp>
      <p:sp>
        <p:nvSpPr>
          <p:cNvPr id="12" name="Text 10"/>
          <p:cNvSpPr/>
          <p:nvPr/>
        </p:nvSpPr>
        <p:spPr>
          <a:xfrm>
            <a:off x="1143000" y="4516934"/>
            <a:ext cx="3796760" cy="180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75" spc="195" kern="0" dirty="0">
                <a:solidFill>
                  <a:srgbClr val="14B8A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 Underwriting</a:t>
            </a:r>
            <a:endParaRPr lang="en-US" sz="975" dirty="0"/>
          </a:p>
        </p:txBody>
      </p:sp>
      <p:sp>
        <p:nvSpPr>
          <p:cNvPr id="13" name="Text 11"/>
          <p:cNvSpPr/>
          <p:nvPr/>
        </p:nvSpPr>
        <p:spPr>
          <a:xfrm>
            <a:off x="1143000" y="4888409"/>
            <a:ext cx="3796760" cy="3580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2400" b="1" spc="-24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Fast underwriting.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1143000" y="5360789"/>
            <a:ext cx="3568160" cy="85248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25" dirty="0">
                <a:solidFill>
                  <a:srgbClr val="F7F4EE">
                    <a:alpha val="62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Our market knowledge lets us value a property in minutes — no appraisal required. Decisions in days.</a:t>
            </a:r>
            <a:endParaRPr lang="en-US" sz="1425" dirty="0"/>
          </a:p>
        </p:txBody>
      </p:sp>
      <p:sp>
        <p:nvSpPr>
          <p:cNvPr id="15" name="Shape 13"/>
          <p:cNvSpPr/>
          <p:nvPr/>
        </p:nvSpPr>
        <p:spPr>
          <a:xfrm>
            <a:off x="9134475" y="4174034"/>
            <a:ext cx="9525" cy="2001143"/>
          </a:xfrm>
          <a:prstGeom prst="rect">
            <a:avLst/>
          </a:prstGeom>
          <a:solidFill>
            <a:srgbClr val="F7F4EE">
              <a:alpha val="22000"/>
            </a:srgbClr>
          </a:solidFill>
          <a:ln/>
        </p:spPr>
      </p:sp>
      <p:sp>
        <p:nvSpPr>
          <p:cNvPr id="16" name="Text 14"/>
          <p:cNvSpPr/>
          <p:nvPr/>
        </p:nvSpPr>
        <p:spPr>
          <a:xfrm>
            <a:off x="5143500" y="4516934"/>
            <a:ext cx="3796760" cy="180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75" spc="195" kern="0" dirty="0">
                <a:solidFill>
                  <a:srgbClr val="14B8A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ii Capital</a:t>
            </a:r>
            <a:endParaRPr lang="en-US" sz="975" dirty="0"/>
          </a:p>
        </p:txBody>
      </p:sp>
      <p:sp>
        <p:nvSpPr>
          <p:cNvPr id="17" name="Text 15"/>
          <p:cNvSpPr/>
          <p:nvPr/>
        </p:nvSpPr>
        <p:spPr>
          <a:xfrm>
            <a:off x="5143500" y="4888409"/>
            <a:ext cx="3796760" cy="3580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2400" b="1" spc="-24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Flexible capital.</a:t>
            </a:r>
            <a:endParaRPr lang="en-US" sz="2400" dirty="0"/>
          </a:p>
        </p:txBody>
      </p:sp>
      <p:sp>
        <p:nvSpPr>
          <p:cNvPr id="18" name="Text 16"/>
          <p:cNvSpPr/>
          <p:nvPr/>
        </p:nvSpPr>
        <p:spPr>
          <a:xfrm>
            <a:off x="5143500" y="5360789"/>
            <a:ext cx="3568160" cy="85248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25" dirty="0">
                <a:solidFill>
                  <a:srgbClr val="F7F4EE">
                    <a:alpha val="62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We’re not backed by institutional capital. We lend on the merits of each deal, on our own guidelines.</a:t>
            </a:r>
            <a:endParaRPr lang="en-US" sz="1425" dirty="0"/>
          </a:p>
        </p:txBody>
      </p:sp>
      <p:sp>
        <p:nvSpPr>
          <p:cNvPr id="19" name="Shape 17"/>
          <p:cNvSpPr/>
          <p:nvPr/>
        </p:nvSpPr>
        <p:spPr>
          <a:xfrm>
            <a:off x="13134975" y="4174034"/>
            <a:ext cx="9525" cy="2001143"/>
          </a:xfrm>
          <a:prstGeom prst="rect">
            <a:avLst/>
          </a:prstGeom>
          <a:solidFill>
            <a:srgbClr val="F7F4EE">
              <a:alpha val="22000"/>
            </a:srgbClr>
          </a:solidFill>
          <a:ln/>
        </p:spPr>
      </p:sp>
      <p:sp>
        <p:nvSpPr>
          <p:cNvPr id="20" name="Text 18"/>
          <p:cNvSpPr/>
          <p:nvPr/>
        </p:nvSpPr>
        <p:spPr>
          <a:xfrm>
            <a:off x="9144000" y="4516934"/>
            <a:ext cx="3796760" cy="180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75" spc="195" kern="0" dirty="0">
                <a:solidFill>
                  <a:srgbClr val="14B8A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iii Velocity</a:t>
            </a:r>
            <a:endParaRPr lang="en-US" sz="975" dirty="0"/>
          </a:p>
        </p:txBody>
      </p:sp>
      <p:sp>
        <p:nvSpPr>
          <p:cNvPr id="21" name="Text 19"/>
          <p:cNvSpPr/>
          <p:nvPr/>
        </p:nvSpPr>
        <p:spPr>
          <a:xfrm>
            <a:off x="9144000" y="4888409"/>
            <a:ext cx="3796760" cy="3580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2400" b="1" spc="-24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Good as cash.</a:t>
            </a:r>
            <a:endParaRPr lang="en-US" sz="2400" dirty="0"/>
          </a:p>
        </p:txBody>
      </p:sp>
      <p:sp>
        <p:nvSpPr>
          <p:cNvPr id="22" name="Text 20"/>
          <p:cNvSpPr/>
          <p:nvPr/>
        </p:nvSpPr>
        <p:spPr>
          <a:xfrm>
            <a:off x="9144000" y="5360789"/>
            <a:ext cx="3568160" cy="85248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25" dirty="0">
                <a:solidFill>
                  <a:srgbClr val="F7F4EE">
                    <a:alpha val="62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Borrowers make “cash offers” with confidence — our funds are never contingent on bank approval.</a:t>
            </a:r>
            <a:endParaRPr lang="en-US" sz="1425" dirty="0"/>
          </a:p>
        </p:txBody>
      </p:sp>
      <p:sp>
        <p:nvSpPr>
          <p:cNvPr id="23" name="Text 21"/>
          <p:cNvSpPr/>
          <p:nvPr/>
        </p:nvSpPr>
        <p:spPr>
          <a:xfrm>
            <a:off x="13144500" y="4516934"/>
            <a:ext cx="4120515" cy="180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75" spc="195" kern="0" dirty="0">
                <a:solidFill>
                  <a:srgbClr val="14B8A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iv Security</a:t>
            </a:r>
            <a:endParaRPr lang="en-US" sz="975" dirty="0"/>
          </a:p>
        </p:txBody>
      </p:sp>
      <p:sp>
        <p:nvSpPr>
          <p:cNvPr id="24" name="Text 22"/>
          <p:cNvSpPr/>
          <p:nvPr/>
        </p:nvSpPr>
        <p:spPr>
          <a:xfrm>
            <a:off x="13144500" y="4888409"/>
            <a:ext cx="4120515" cy="3580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2400" b="1" spc="-24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Safe for investors.</a:t>
            </a:r>
            <a:endParaRPr lang="en-US" sz="2400" dirty="0"/>
          </a:p>
        </p:txBody>
      </p:sp>
      <p:sp>
        <p:nvSpPr>
          <p:cNvPr id="25" name="Text 23"/>
          <p:cNvSpPr/>
          <p:nvPr/>
        </p:nvSpPr>
        <p:spPr>
          <a:xfrm>
            <a:off x="13144500" y="5360789"/>
            <a:ext cx="3738929" cy="85248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25" dirty="0">
                <a:solidFill>
                  <a:srgbClr val="F7F4EE">
                    <a:alpha val="62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loan is backed by physical real estate in first-lien position. On default, we foreclose and take title.</a:t>
            </a:r>
            <a:endParaRPr lang="en-US" sz="1425" dirty="0"/>
          </a:p>
        </p:txBody>
      </p:sp>
      <p:sp>
        <p:nvSpPr>
          <p:cNvPr id="26" name="Text 24"/>
          <p:cNvSpPr/>
          <p:nvPr/>
        </p:nvSpPr>
        <p:spPr>
          <a:xfrm>
            <a:off x="1143000" y="7288709"/>
            <a:ext cx="7091639" cy="179814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4200" i="1" spc="-42" kern="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result: borrowers win the deal. Investors get yield. Capital stays anchored to </a:t>
            </a:r>
            <a:pPr algn="l" indent="0" marL="0">
              <a:lnSpc>
                <a:spcPct val="110000"/>
              </a:lnSpc>
              <a:buNone/>
            </a:pPr>
            <a:r>
              <a:rPr lang="en-US" sz="4200" i="1" spc="-42" kern="0" dirty="0">
                <a:solidFill>
                  <a:srgbClr val="14B8A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tangible collateral.</a:t>
            </a:r>
            <a:endParaRPr lang="en-US" sz="4200" dirty="0"/>
          </a:p>
        </p:txBody>
      </p:sp>
      <p:sp>
        <p:nvSpPr>
          <p:cNvPr id="27" name="Text 25"/>
          <p:cNvSpPr/>
          <p:nvPr/>
        </p:nvSpPr>
        <p:spPr>
          <a:xfrm>
            <a:off x="15064457" y="8905875"/>
            <a:ext cx="2156743" cy="180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75" spc="195" kern="0" dirty="0">
                <a:solidFill>
                  <a:srgbClr val="F7F4EE">
                    <a:alpha val="62000"/>
                  </a:srgbClr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 FOUR-PART ADVANTAGE</a:t>
            </a:r>
            <a:endParaRPr lang="en-US" sz="975" dirty="0"/>
          </a:p>
        </p:txBody>
      </p:sp>
      <p:sp>
        <p:nvSpPr>
          <p:cNvPr id="28" name="Text 26"/>
          <p:cNvSpPr/>
          <p:nvPr/>
        </p:nvSpPr>
        <p:spPr>
          <a:xfrm>
            <a:off x="762000" y="9686925"/>
            <a:ext cx="3303770" cy="180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75" spc="137" kern="0" dirty="0">
                <a:solidFill>
                  <a:srgbClr val="F7F4EE">
                    <a:alpha val="62000"/>
                  </a:srgbClr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[YOUR FIRM] — INVESTOR BRIEF [YEAR]</a:t>
            </a:r>
            <a:endParaRPr lang="en-US" sz="975" dirty="0"/>
          </a:p>
        </p:txBody>
      </p:sp>
      <p:sp>
        <p:nvSpPr>
          <p:cNvPr id="29" name="Text 27"/>
          <p:cNvSpPr/>
          <p:nvPr/>
        </p:nvSpPr>
        <p:spPr>
          <a:xfrm>
            <a:off x="16151349" y="9686925"/>
            <a:ext cx="1450851" cy="180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75" spc="137" kern="0" dirty="0">
                <a:solidFill>
                  <a:srgbClr val="F7F4EE">
                    <a:alpha val="62000"/>
                  </a:srgbClr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06 · SOLUTION</a:t>
            </a:r>
            <a:endParaRPr lang="en-US" sz="97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62000" y="640110"/>
            <a:ext cx="57150" cy="159990"/>
          </a:xfrm>
          <a:prstGeom prst="rect">
            <a:avLst/>
          </a:prstGeom>
          <a:solidFill>
            <a:srgbClr val="14B8A6"/>
          </a:solidFill>
          <a:ln/>
        </p:spPr>
      </p:sp>
      <p:sp>
        <p:nvSpPr>
          <p:cNvPr id="3" name="Shape 1"/>
          <p:cNvSpPr/>
          <p:nvPr/>
        </p:nvSpPr>
        <p:spPr>
          <a:xfrm>
            <a:off x="857250" y="592113"/>
            <a:ext cx="57150" cy="207987"/>
          </a:xfrm>
          <a:prstGeom prst="rect">
            <a:avLst/>
          </a:prstGeom>
          <a:solidFill>
            <a:srgbClr val="14B8A6"/>
          </a:solidFill>
          <a:ln/>
        </p:spPr>
      </p:sp>
      <p:sp>
        <p:nvSpPr>
          <p:cNvPr id="4" name="Shape 2"/>
          <p:cNvSpPr/>
          <p:nvPr/>
        </p:nvSpPr>
        <p:spPr>
          <a:xfrm>
            <a:off x="952500" y="533400"/>
            <a:ext cx="57150" cy="266700"/>
          </a:xfrm>
          <a:prstGeom prst="rect">
            <a:avLst/>
          </a:prstGeom>
          <a:solidFill>
            <a:srgbClr val="14B8A6"/>
          </a:solidFill>
          <a:ln/>
        </p:spPr>
      </p:sp>
      <p:sp>
        <p:nvSpPr>
          <p:cNvPr id="5" name="Text 3"/>
          <p:cNvSpPr/>
          <p:nvPr/>
        </p:nvSpPr>
        <p:spPr>
          <a:xfrm>
            <a:off x="1181100" y="592931"/>
            <a:ext cx="1161827" cy="18573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050" spc="147" kern="0" dirty="0">
                <a:solidFill>
                  <a:srgbClr val="5A738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[YOUR FIRM]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15018618" y="592931"/>
            <a:ext cx="1626022" cy="18573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050" spc="147" kern="0" dirty="0">
                <a:solidFill>
                  <a:srgbClr val="5A738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HOW IT WORKS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16835140" y="592931"/>
            <a:ext cx="767060" cy="18573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050" spc="147" kern="0" dirty="0">
                <a:solidFill>
                  <a:srgbClr val="5A738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07 / 17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1143000" y="1333500"/>
            <a:ext cx="12753975" cy="18573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050" spc="231" kern="0" dirty="0">
                <a:solidFill>
                  <a:srgbClr val="038C8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HOW IT WORKS · PRIVATE MORTGAGE NOTES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1143000" y="1747838"/>
            <a:ext cx="12753975" cy="26762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6000"/>
              </a:lnSpc>
              <a:buNone/>
            </a:pPr>
            <a:r>
              <a:rPr lang="en-US" sz="7200" b="1" spc="-144" kern="0" dirty="0">
                <a:solidFill>
                  <a:srgbClr val="1324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capital, secured by </a:t>
            </a:r>
            <a:pPr algn="l" indent="0" marL="0">
              <a:lnSpc>
                <a:spcPct val="96000"/>
              </a:lnSpc>
              <a:buNone/>
            </a:pPr>
            <a:r>
              <a:rPr lang="en-US" sz="7200" i="1" spc="-144" kern="0" dirty="0">
                <a:solidFill>
                  <a:srgbClr val="14B8A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recorded lien </a:t>
            </a:r>
            <a:pPr algn="l" indent="0" marL="0">
              <a:lnSpc>
                <a:spcPct val="96000"/>
              </a:lnSpc>
              <a:buNone/>
            </a:pPr>
            <a:r>
              <a:rPr lang="en-US" sz="7200" b="1" spc="-144" kern="0" dirty="0">
                <a:solidFill>
                  <a:srgbClr val="1324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 a specific property.</a:t>
            </a:r>
            <a:endParaRPr lang="en-US" sz="7200" dirty="0"/>
          </a:p>
        </p:txBody>
      </p:sp>
      <p:sp>
        <p:nvSpPr>
          <p:cNvPr id="10" name="Shape 8"/>
          <p:cNvSpPr/>
          <p:nvPr/>
        </p:nvSpPr>
        <p:spPr>
          <a:xfrm>
            <a:off x="1143000" y="7705427"/>
            <a:ext cx="16002000" cy="9525"/>
          </a:xfrm>
          <a:prstGeom prst="rect">
            <a:avLst/>
          </a:prstGeom>
          <a:solidFill>
            <a:srgbClr val="132434">
              <a:alpha val="16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1143000" y="4766965"/>
            <a:ext cx="16002000" cy="9525"/>
          </a:xfrm>
          <a:prstGeom prst="rect">
            <a:avLst/>
          </a:prstGeom>
          <a:solidFill>
            <a:srgbClr val="132434">
              <a:alpha val="16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>
            <a:off x="4333875" y="4776490"/>
            <a:ext cx="9525" cy="2928938"/>
          </a:xfrm>
          <a:prstGeom prst="rect">
            <a:avLst/>
          </a:prstGeom>
          <a:solidFill>
            <a:srgbClr val="132434">
              <a:alpha val="16000"/>
            </a:srgbClr>
          </a:solidFill>
          <a:ln/>
        </p:spPr>
      </p:sp>
      <p:sp>
        <p:nvSpPr>
          <p:cNvPr id="13" name="Text 11"/>
          <p:cNvSpPr/>
          <p:nvPr/>
        </p:nvSpPr>
        <p:spPr>
          <a:xfrm>
            <a:off x="1143000" y="5119390"/>
            <a:ext cx="3011900" cy="180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75" spc="195" kern="0" dirty="0">
                <a:solidFill>
                  <a:srgbClr val="038C8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STEP 01</a:t>
            </a:r>
            <a:endParaRPr lang="en-US" sz="975" dirty="0"/>
          </a:p>
        </p:txBody>
      </p:sp>
      <p:sp>
        <p:nvSpPr>
          <p:cNvPr id="14" name="Text 12"/>
          <p:cNvSpPr/>
          <p:nvPr/>
        </p:nvSpPr>
        <p:spPr>
          <a:xfrm>
            <a:off x="1143000" y="5319415"/>
            <a:ext cx="3011900" cy="83343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4800" i="1" spc="-48" kern="0" dirty="0">
                <a:solidFill>
                  <a:srgbClr val="14B8A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i.</a:t>
            </a:r>
            <a:endParaRPr lang="en-US" sz="4800" dirty="0"/>
          </a:p>
        </p:txBody>
      </p:sp>
      <p:sp>
        <p:nvSpPr>
          <p:cNvPr id="15" name="Text 13"/>
          <p:cNvSpPr/>
          <p:nvPr/>
        </p:nvSpPr>
        <p:spPr>
          <a:xfrm>
            <a:off x="1143000" y="6248102"/>
            <a:ext cx="3011900" cy="30956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-19" kern="0" dirty="0">
                <a:solidFill>
                  <a:srgbClr val="1324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Investor commits capital</a:t>
            </a:r>
            <a:endParaRPr lang="en-US" sz="1950" dirty="0"/>
          </a:p>
        </p:txBody>
      </p:sp>
      <p:sp>
        <p:nvSpPr>
          <p:cNvPr id="16" name="Text 14"/>
          <p:cNvSpPr/>
          <p:nvPr/>
        </p:nvSpPr>
        <p:spPr>
          <a:xfrm>
            <a:off x="1143000" y="6633865"/>
            <a:ext cx="2782651" cy="76676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75" dirty="0">
                <a:solidFill>
                  <a:srgbClr val="5A73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Minimum $50,000. Funds held in escrow until matched with a vetted loan opportunity.</a:t>
            </a:r>
            <a:endParaRPr lang="en-US" sz="1275" dirty="0"/>
          </a:p>
        </p:txBody>
      </p:sp>
      <p:sp>
        <p:nvSpPr>
          <p:cNvPr id="17" name="Shape 15"/>
          <p:cNvSpPr/>
          <p:nvPr/>
        </p:nvSpPr>
        <p:spPr>
          <a:xfrm>
            <a:off x="7534275" y="4776490"/>
            <a:ext cx="9525" cy="2928938"/>
          </a:xfrm>
          <a:prstGeom prst="rect">
            <a:avLst/>
          </a:prstGeom>
          <a:solidFill>
            <a:srgbClr val="132434">
              <a:alpha val="16000"/>
            </a:srgbClr>
          </a:solidFill>
          <a:ln/>
        </p:spPr>
      </p:sp>
      <p:sp>
        <p:nvSpPr>
          <p:cNvPr id="18" name="Text 16"/>
          <p:cNvSpPr/>
          <p:nvPr/>
        </p:nvSpPr>
        <p:spPr>
          <a:xfrm>
            <a:off x="4610100" y="5119390"/>
            <a:ext cx="2737199" cy="180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75" spc="195" kern="0" dirty="0">
                <a:solidFill>
                  <a:srgbClr val="038C8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STEP 02</a:t>
            </a:r>
            <a:endParaRPr lang="en-US" sz="975" dirty="0"/>
          </a:p>
        </p:txBody>
      </p:sp>
      <p:sp>
        <p:nvSpPr>
          <p:cNvPr id="19" name="Text 17"/>
          <p:cNvSpPr/>
          <p:nvPr/>
        </p:nvSpPr>
        <p:spPr>
          <a:xfrm>
            <a:off x="4610100" y="5319415"/>
            <a:ext cx="2737199" cy="83343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4800" i="1" spc="-48" kern="0" dirty="0">
                <a:solidFill>
                  <a:srgbClr val="14B8A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ii.</a:t>
            </a:r>
            <a:endParaRPr lang="en-US" sz="4800" dirty="0"/>
          </a:p>
        </p:txBody>
      </p:sp>
      <p:sp>
        <p:nvSpPr>
          <p:cNvPr id="20" name="Text 18"/>
          <p:cNvSpPr/>
          <p:nvPr/>
        </p:nvSpPr>
        <p:spPr>
          <a:xfrm>
            <a:off x="4610100" y="6248102"/>
            <a:ext cx="2737199" cy="30956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-19" kern="0" dirty="0">
                <a:solidFill>
                  <a:srgbClr val="1324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originate</a:t>
            </a:r>
            <a:endParaRPr lang="en-US" sz="1950" dirty="0"/>
          </a:p>
        </p:txBody>
      </p:sp>
      <p:sp>
        <p:nvSpPr>
          <p:cNvPr id="21" name="Text 19"/>
          <p:cNvSpPr/>
          <p:nvPr/>
        </p:nvSpPr>
        <p:spPr>
          <a:xfrm>
            <a:off x="4610100" y="6633865"/>
            <a:ext cx="2737199" cy="76676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75" dirty="0">
                <a:solidFill>
                  <a:srgbClr val="5A73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underwrite the property, the borrower, and the exit. We invest alongside on every loan.</a:t>
            </a:r>
            <a:endParaRPr lang="en-US" sz="1275" dirty="0"/>
          </a:p>
        </p:txBody>
      </p:sp>
      <p:sp>
        <p:nvSpPr>
          <p:cNvPr id="22" name="Shape 20"/>
          <p:cNvSpPr/>
          <p:nvPr/>
        </p:nvSpPr>
        <p:spPr>
          <a:xfrm>
            <a:off x="10734675" y="4776490"/>
            <a:ext cx="9525" cy="2928938"/>
          </a:xfrm>
          <a:prstGeom prst="rect">
            <a:avLst/>
          </a:prstGeom>
          <a:solidFill>
            <a:srgbClr val="132434">
              <a:alpha val="16000"/>
            </a:srgbClr>
          </a:solidFill>
          <a:ln/>
        </p:spPr>
      </p:sp>
      <p:sp>
        <p:nvSpPr>
          <p:cNvPr id="23" name="Text 21"/>
          <p:cNvSpPr/>
          <p:nvPr/>
        </p:nvSpPr>
        <p:spPr>
          <a:xfrm>
            <a:off x="7810500" y="5119390"/>
            <a:ext cx="2737199" cy="180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75" spc="195" kern="0" dirty="0">
                <a:solidFill>
                  <a:srgbClr val="038C8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STEP 03</a:t>
            </a:r>
            <a:endParaRPr lang="en-US" sz="975" dirty="0"/>
          </a:p>
        </p:txBody>
      </p:sp>
      <p:sp>
        <p:nvSpPr>
          <p:cNvPr id="24" name="Text 22"/>
          <p:cNvSpPr/>
          <p:nvPr/>
        </p:nvSpPr>
        <p:spPr>
          <a:xfrm>
            <a:off x="7810500" y="5319415"/>
            <a:ext cx="2737199" cy="83343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4800" i="1" spc="-48" kern="0" dirty="0">
                <a:solidFill>
                  <a:srgbClr val="14B8A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iii.</a:t>
            </a:r>
            <a:endParaRPr lang="en-US" sz="4800" dirty="0"/>
          </a:p>
        </p:txBody>
      </p:sp>
      <p:sp>
        <p:nvSpPr>
          <p:cNvPr id="25" name="Text 23"/>
          <p:cNvSpPr/>
          <p:nvPr/>
        </p:nvSpPr>
        <p:spPr>
          <a:xfrm>
            <a:off x="7810500" y="6248102"/>
            <a:ext cx="2737199" cy="30956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-19" kern="0" dirty="0">
                <a:solidFill>
                  <a:srgbClr val="1324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Lien recorded</a:t>
            </a:r>
            <a:endParaRPr lang="en-US" sz="1950" dirty="0"/>
          </a:p>
        </p:txBody>
      </p:sp>
      <p:sp>
        <p:nvSpPr>
          <p:cNvPr id="26" name="Text 24"/>
          <p:cNvSpPr/>
          <p:nvPr/>
        </p:nvSpPr>
        <p:spPr>
          <a:xfrm>
            <a:off x="7810500" y="6633865"/>
            <a:ext cx="2737199" cy="76676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75" dirty="0">
                <a:solidFill>
                  <a:srgbClr val="5A73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Investor receives a fractional interest in the note, secured by recorded mortgage or deed of trust.</a:t>
            </a:r>
            <a:endParaRPr lang="en-US" sz="1275" dirty="0"/>
          </a:p>
        </p:txBody>
      </p:sp>
      <p:sp>
        <p:nvSpPr>
          <p:cNvPr id="27" name="Shape 25"/>
          <p:cNvSpPr/>
          <p:nvPr/>
        </p:nvSpPr>
        <p:spPr>
          <a:xfrm>
            <a:off x="13935075" y="4776490"/>
            <a:ext cx="9525" cy="2928938"/>
          </a:xfrm>
          <a:prstGeom prst="rect">
            <a:avLst/>
          </a:prstGeom>
          <a:solidFill>
            <a:srgbClr val="132434">
              <a:alpha val="16000"/>
            </a:srgbClr>
          </a:solidFill>
          <a:ln/>
        </p:spPr>
      </p:sp>
      <p:sp>
        <p:nvSpPr>
          <p:cNvPr id="28" name="Text 26"/>
          <p:cNvSpPr/>
          <p:nvPr/>
        </p:nvSpPr>
        <p:spPr>
          <a:xfrm>
            <a:off x="11010900" y="5119390"/>
            <a:ext cx="2737199" cy="180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75" spc="195" kern="0" dirty="0">
                <a:solidFill>
                  <a:srgbClr val="038C8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STEP 04</a:t>
            </a:r>
            <a:endParaRPr lang="en-US" sz="975" dirty="0"/>
          </a:p>
        </p:txBody>
      </p:sp>
      <p:sp>
        <p:nvSpPr>
          <p:cNvPr id="29" name="Text 27"/>
          <p:cNvSpPr/>
          <p:nvPr/>
        </p:nvSpPr>
        <p:spPr>
          <a:xfrm>
            <a:off x="11010900" y="5319415"/>
            <a:ext cx="2737199" cy="83343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4800" i="1" spc="-48" kern="0" dirty="0">
                <a:solidFill>
                  <a:srgbClr val="14B8A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iv.</a:t>
            </a:r>
            <a:endParaRPr lang="en-US" sz="4800" dirty="0"/>
          </a:p>
        </p:txBody>
      </p:sp>
      <p:sp>
        <p:nvSpPr>
          <p:cNvPr id="30" name="Text 28"/>
          <p:cNvSpPr/>
          <p:nvPr/>
        </p:nvSpPr>
        <p:spPr>
          <a:xfrm>
            <a:off x="11010900" y="6248102"/>
            <a:ext cx="2737199" cy="30956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-19" kern="0" dirty="0">
                <a:solidFill>
                  <a:srgbClr val="1324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Project completes</a:t>
            </a:r>
            <a:endParaRPr lang="en-US" sz="1950" dirty="0"/>
          </a:p>
        </p:txBody>
      </p:sp>
      <p:sp>
        <p:nvSpPr>
          <p:cNvPr id="31" name="Text 29"/>
          <p:cNvSpPr/>
          <p:nvPr/>
        </p:nvSpPr>
        <p:spPr>
          <a:xfrm>
            <a:off x="11010900" y="6633865"/>
            <a:ext cx="2737199" cy="76676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75" dirty="0">
                <a:solidFill>
                  <a:srgbClr val="5A73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Borrower sells or refinances within 6–12 months. Loan is paid off in full, with interest.</a:t>
            </a:r>
            <a:endParaRPr lang="en-US" sz="1275" dirty="0"/>
          </a:p>
        </p:txBody>
      </p:sp>
      <p:sp>
        <p:nvSpPr>
          <p:cNvPr id="32" name="Text 30"/>
          <p:cNvSpPr/>
          <p:nvPr/>
        </p:nvSpPr>
        <p:spPr>
          <a:xfrm>
            <a:off x="14211300" y="5119390"/>
            <a:ext cx="3021711" cy="180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75" spc="195" kern="0" dirty="0">
                <a:solidFill>
                  <a:srgbClr val="038C8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STEP 05</a:t>
            </a:r>
            <a:endParaRPr lang="en-US" sz="975" dirty="0"/>
          </a:p>
        </p:txBody>
      </p:sp>
      <p:sp>
        <p:nvSpPr>
          <p:cNvPr id="33" name="Text 31"/>
          <p:cNvSpPr/>
          <p:nvPr/>
        </p:nvSpPr>
        <p:spPr>
          <a:xfrm>
            <a:off x="14211300" y="5319415"/>
            <a:ext cx="3021711" cy="83343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4800" i="1" spc="-48" kern="0" dirty="0">
                <a:solidFill>
                  <a:srgbClr val="14B8A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v.</a:t>
            </a:r>
            <a:endParaRPr lang="en-US" sz="4800" dirty="0"/>
          </a:p>
        </p:txBody>
      </p:sp>
      <p:sp>
        <p:nvSpPr>
          <p:cNvPr id="34" name="Text 32"/>
          <p:cNvSpPr/>
          <p:nvPr/>
        </p:nvSpPr>
        <p:spPr>
          <a:xfrm>
            <a:off x="14211300" y="6248102"/>
            <a:ext cx="3021711" cy="30956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-19" kern="0" dirty="0">
                <a:solidFill>
                  <a:srgbClr val="1324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Yield distributed</a:t>
            </a:r>
            <a:endParaRPr lang="en-US" sz="1950" dirty="0"/>
          </a:p>
        </p:txBody>
      </p:sp>
      <p:sp>
        <p:nvSpPr>
          <p:cNvPr id="35" name="Text 33"/>
          <p:cNvSpPr/>
          <p:nvPr/>
        </p:nvSpPr>
        <p:spPr>
          <a:xfrm>
            <a:off x="14211300" y="6633865"/>
            <a:ext cx="2782651" cy="76676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75" dirty="0">
                <a:solidFill>
                  <a:srgbClr val="5A73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Interest paid at completion of each project. Principal is recycled into new loans or returned on request.</a:t>
            </a:r>
            <a:endParaRPr lang="en-US" sz="1275" dirty="0"/>
          </a:p>
        </p:txBody>
      </p:sp>
      <p:sp>
        <p:nvSpPr>
          <p:cNvPr id="36" name="Shape 34"/>
          <p:cNvSpPr/>
          <p:nvPr/>
        </p:nvSpPr>
        <p:spPr>
          <a:xfrm>
            <a:off x="1143000" y="8095952"/>
            <a:ext cx="16002000" cy="9525"/>
          </a:xfrm>
          <a:prstGeom prst="rect">
            <a:avLst/>
          </a:prstGeom>
          <a:solidFill>
            <a:srgbClr val="132434">
              <a:alpha val="16000"/>
            </a:srgbClr>
          </a:solidFill>
          <a:ln/>
        </p:spPr>
      </p:sp>
      <p:sp>
        <p:nvSpPr>
          <p:cNvPr id="37" name="Text 35"/>
          <p:cNvSpPr/>
          <p:nvPr/>
        </p:nvSpPr>
        <p:spPr>
          <a:xfrm>
            <a:off x="1143000" y="8372177"/>
            <a:ext cx="5075377" cy="180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75" spc="195" kern="0" dirty="0">
                <a:solidFill>
                  <a:srgbClr val="5A738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SKIN IN THE GAME</a:t>
            </a:r>
            <a:endParaRPr lang="en-US" sz="975" dirty="0"/>
          </a:p>
        </p:txBody>
      </p:sp>
      <p:sp>
        <p:nvSpPr>
          <p:cNvPr id="38" name="Text 36"/>
          <p:cNvSpPr/>
          <p:nvPr/>
        </p:nvSpPr>
        <p:spPr>
          <a:xfrm>
            <a:off x="1143000" y="8610302"/>
            <a:ext cx="5075377" cy="33523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spc="-19" kern="0" dirty="0">
                <a:solidFill>
                  <a:srgbClr val="1324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invest in </a:t>
            </a:r>
            <a:pPr algn="l" indent="0" marL="0">
              <a:lnSpc>
                <a:spcPct val="120000"/>
              </a:lnSpc>
              <a:buNone/>
            </a:pPr>
            <a:r>
              <a:rPr lang="en-US" sz="1950" i="1" spc="-19" kern="0" dirty="0">
                <a:solidFill>
                  <a:srgbClr val="14B8A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every loan 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spc="-19" kern="0" dirty="0">
                <a:solidFill>
                  <a:srgbClr val="1324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alongside investors.</a:t>
            </a:r>
            <a:endParaRPr lang="en-US" sz="1950" dirty="0"/>
          </a:p>
        </p:txBody>
      </p:sp>
      <p:sp>
        <p:nvSpPr>
          <p:cNvPr id="39" name="Text 37"/>
          <p:cNvSpPr/>
          <p:nvPr/>
        </p:nvSpPr>
        <p:spPr>
          <a:xfrm>
            <a:off x="6680150" y="8372177"/>
            <a:ext cx="5075454" cy="180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75" spc="195" kern="0" dirty="0">
                <a:solidFill>
                  <a:srgbClr val="5A738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EQUITY BUFFER</a:t>
            </a:r>
            <a:endParaRPr lang="en-US" sz="975" dirty="0"/>
          </a:p>
        </p:txBody>
      </p:sp>
      <p:sp>
        <p:nvSpPr>
          <p:cNvPr id="40" name="Text 38"/>
          <p:cNvSpPr/>
          <p:nvPr/>
        </p:nvSpPr>
        <p:spPr>
          <a:xfrm>
            <a:off x="6680150" y="8610302"/>
            <a:ext cx="5075454" cy="63237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spc="-19" kern="0" dirty="0">
                <a:solidFill>
                  <a:srgbClr val="1324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Most projects carry a minimum of 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spc="-19" kern="0" dirty="0">
                <a:solidFill>
                  <a:srgbClr val="14B8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20% equity 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spc="-19" kern="0" dirty="0">
                <a:solidFill>
                  <a:srgbClr val="1324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below the lien.</a:t>
            </a:r>
            <a:endParaRPr lang="en-US" sz="1950" dirty="0"/>
          </a:p>
        </p:txBody>
      </p:sp>
      <p:sp>
        <p:nvSpPr>
          <p:cNvPr id="41" name="Text 39"/>
          <p:cNvSpPr/>
          <p:nvPr/>
        </p:nvSpPr>
        <p:spPr>
          <a:xfrm>
            <a:off x="12217375" y="8372177"/>
            <a:ext cx="5075377" cy="180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75" spc="195" kern="0" dirty="0">
                <a:solidFill>
                  <a:srgbClr val="5A738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LIQUIDITY</a:t>
            </a:r>
            <a:endParaRPr lang="en-US" sz="975" dirty="0"/>
          </a:p>
        </p:txBody>
      </p:sp>
      <p:sp>
        <p:nvSpPr>
          <p:cNvPr id="42" name="Text 40"/>
          <p:cNvSpPr/>
          <p:nvPr/>
        </p:nvSpPr>
        <p:spPr>
          <a:xfrm>
            <a:off x="12217375" y="8610302"/>
            <a:ext cx="5075377" cy="63237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spc="-19" kern="0" dirty="0">
                <a:solidFill>
                  <a:srgbClr val="1324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Principal recycles in 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spc="-19" kern="0" dirty="0">
                <a:solidFill>
                  <a:srgbClr val="14B8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6–12 months 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spc="-19" kern="0" dirty="0">
                <a:solidFill>
                  <a:srgbClr val="1324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or returns on request.</a:t>
            </a:r>
            <a:endParaRPr lang="en-US" sz="1950" dirty="0"/>
          </a:p>
        </p:txBody>
      </p:sp>
      <p:sp>
        <p:nvSpPr>
          <p:cNvPr id="43" name="Text 41"/>
          <p:cNvSpPr/>
          <p:nvPr/>
        </p:nvSpPr>
        <p:spPr>
          <a:xfrm>
            <a:off x="762000" y="9686925"/>
            <a:ext cx="3303770" cy="180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75" spc="137" kern="0" dirty="0">
                <a:solidFill>
                  <a:srgbClr val="5A738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[YOUR FIRM] — INVESTOR BRIEF [YEAR]</a:t>
            </a:r>
            <a:endParaRPr lang="en-US" sz="975" dirty="0"/>
          </a:p>
        </p:txBody>
      </p:sp>
      <p:sp>
        <p:nvSpPr>
          <p:cNvPr id="44" name="Text 42"/>
          <p:cNvSpPr/>
          <p:nvPr/>
        </p:nvSpPr>
        <p:spPr>
          <a:xfrm>
            <a:off x="16059671" y="9686925"/>
            <a:ext cx="1542529" cy="180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75" spc="137" kern="0" dirty="0">
                <a:solidFill>
                  <a:srgbClr val="5A738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07 · MECHANICS</a:t>
            </a:r>
            <a:endParaRPr lang="en-US" sz="97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3F4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62000" y="640110"/>
            <a:ext cx="57150" cy="159990"/>
          </a:xfrm>
          <a:prstGeom prst="rect">
            <a:avLst/>
          </a:prstGeom>
          <a:solidFill>
            <a:srgbClr val="14B8A6"/>
          </a:solidFill>
          <a:ln/>
        </p:spPr>
      </p:sp>
      <p:sp>
        <p:nvSpPr>
          <p:cNvPr id="3" name="Shape 1"/>
          <p:cNvSpPr/>
          <p:nvPr/>
        </p:nvSpPr>
        <p:spPr>
          <a:xfrm>
            <a:off x="857250" y="592113"/>
            <a:ext cx="57150" cy="207987"/>
          </a:xfrm>
          <a:prstGeom prst="rect">
            <a:avLst/>
          </a:prstGeom>
          <a:solidFill>
            <a:srgbClr val="14B8A6"/>
          </a:solidFill>
          <a:ln/>
        </p:spPr>
      </p:sp>
      <p:sp>
        <p:nvSpPr>
          <p:cNvPr id="4" name="Shape 2"/>
          <p:cNvSpPr/>
          <p:nvPr/>
        </p:nvSpPr>
        <p:spPr>
          <a:xfrm>
            <a:off x="952500" y="533400"/>
            <a:ext cx="57150" cy="266700"/>
          </a:xfrm>
          <a:prstGeom prst="rect">
            <a:avLst/>
          </a:prstGeom>
          <a:solidFill>
            <a:srgbClr val="14B8A6"/>
          </a:solidFill>
          <a:ln/>
        </p:spPr>
      </p:sp>
      <p:sp>
        <p:nvSpPr>
          <p:cNvPr id="5" name="Text 3"/>
          <p:cNvSpPr/>
          <p:nvPr/>
        </p:nvSpPr>
        <p:spPr>
          <a:xfrm>
            <a:off x="1181100" y="592931"/>
            <a:ext cx="1161827" cy="18573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050" spc="147" kern="0" dirty="0">
                <a:solidFill>
                  <a:srgbClr val="5A738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[YOUR FIRM]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15216039" y="592931"/>
            <a:ext cx="1428601" cy="18573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050" spc="147" kern="0" dirty="0">
                <a:solidFill>
                  <a:srgbClr val="5A738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LOAN TERMS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16835140" y="592931"/>
            <a:ext cx="767060" cy="18573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050" spc="147" kern="0" dirty="0">
                <a:solidFill>
                  <a:srgbClr val="5A738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08 / 17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1143000" y="1333500"/>
            <a:ext cx="6654218" cy="18573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050" spc="231" kern="0" dirty="0">
                <a:solidFill>
                  <a:srgbClr val="038C8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UNDERWRITING BOX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1143000" y="1747838"/>
            <a:ext cx="6654218" cy="179367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6000"/>
              </a:lnSpc>
              <a:buNone/>
            </a:pPr>
            <a:r>
              <a:rPr lang="en-US" sz="7200" b="1" spc="-144" kern="0" dirty="0">
                <a:solidFill>
                  <a:srgbClr val="1324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shape of a typical loan.</a:t>
            </a:r>
            <a:endParaRPr lang="en-US" sz="7200" dirty="0"/>
          </a:p>
        </p:txBody>
      </p:sp>
      <p:sp>
        <p:nvSpPr>
          <p:cNvPr id="10" name="Text 8"/>
          <p:cNvSpPr/>
          <p:nvPr/>
        </p:nvSpPr>
        <p:spPr>
          <a:xfrm>
            <a:off x="1143000" y="7776567"/>
            <a:ext cx="6654218" cy="180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75" spc="195" kern="0" dirty="0">
                <a:solidFill>
                  <a:srgbClr val="5A738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EXHIBIT · 002</a:t>
            </a:r>
            <a:endParaRPr lang="en-US" sz="975" dirty="0"/>
          </a:p>
        </p:txBody>
      </p:sp>
      <p:sp>
        <p:nvSpPr>
          <p:cNvPr id="11" name="Text 9"/>
          <p:cNvSpPr/>
          <p:nvPr/>
        </p:nvSpPr>
        <p:spPr>
          <a:xfrm>
            <a:off x="1143000" y="8071842"/>
            <a:ext cx="3581997" cy="148381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300" i="1" spc="-33" kern="0" dirty="0">
                <a:solidFill>
                  <a:srgbClr val="13243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Every loan we originate must fit inside this box, without exception.</a:t>
            </a:r>
            <a:endParaRPr lang="en-US" sz="3300" dirty="0"/>
          </a:p>
        </p:txBody>
      </p:sp>
      <p:sp>
        <p:nvSpPr>
          <p:cNvPr id="12" name="Shape 10"/>
          <p:cNvSpPr/>
          <p:nvPr/>
        </p:nvSpPr>
        <p:spPr>
          <a:xfrm>
            <a:off x="8746406" y="1333500"/>
            <a:ext cx="8398520" cy="9525"/>
          </a:xfrm>
          <a:prstGeom prst="rect">
            <a:avLst/>
          </a:prstGeom>
          <a:solidFill>
            <a:srgbClr val="132434">
              <a:alpha val="16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>
            <a:off x="8746406" y="2549723"/>
            <a:ext cx="2667000" cy="9525"/>
          </a:xfrm>
          <a:prstGeom prst="rect">
            <a:avLst/>
          </a:prstGeom>
          <a:solidFill>
            <a:srgbClr val="132434">
              <a:alpha val="16000"/>
            </a:srgbClr>
          </a:solidFill>
          <a:ln/>
        </p:spPr>
      </p:sp>
      <p:sp>
        <p:nvSpPr>
          <p:cNvPr id="14" name="Text 12"/>
          <p:cNvSpPr/>
          <p:nvPr/>
        </p:nvSpPr>
        <p:spPr>
          <a:xfrm>
            <a:off x="8746406" y="1647825"/>
            <a:ext cx="2442210" cy="18573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050" spc="189" kern="0" dirty="0">
                <a:solidFill>
                  <a:srgbClr val="038C8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LOAN-TO-VALUE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11413406" y="2549723"/>
            <a:ext cx="5731520" cy="9525"/>
          </a:xfrm>
          <a:prstGeom prst="rect">
            <a:avLst/>
          </a:prstGeom>
          <a:solidFill>
            <a:srgbClr val="132434">
              <a:alpha val="16000"/>
            </a:srgbClr>
          </a:solidFill>
          <a:ln/>
        </p:spPr>
      </p:sp>
      <p:sp>
        <p:nvSpPr>
          <p:cNvPr id="16" name="Text 14"/>
          <p:cNvSpPr/>
          <p:nvPr/>
        </p:nvSpPr>
        <p:spPr>
          <a:xfrm>
            <a:off x="11413406" y="1609725"/>
            <a:ext cx="5903466" cy="71139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5000"/>
              </a:lnSpc>
              <a:buNone/>
            </a:pPr>
            <a:r>
              <a:rPr lang="en-US" sz="1950" b="1" dirty="0">
                <a:solidFill>
                  <a:srgbClr val="1324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more than 80% </a:t>
            </a:r>
            <a:pPr algn="l" indent="0" marL="0">
              <a:lnSpc>
                <a:spcPct val="135000"/>
              </a:lnSpc>
              <a:buNone/>
            </a:pPr>
            <a:r>
              <a:rPr lang="en-US" sz="1950" dirty="0">
                <a:solidFill>
                  <a:srgbClr val="1324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 the property’s After-Repair Value (ARV).</a:t>
            </a:r>
            <a:endParaRPr lang="en-US" sz="1950" dirty="0"/>
          </a:p>
        </p:txBody>
      </p:sp>
      <p:sp>
        <p:nvSpPr>
          <p:cNvPr id="17" name="Shape 15"/>
          <p:cNvSpPr/>
          <p:nvPr/>
        </p:nvSpPr>
        <p:spPr>
          <a:xfrm>
            <a:off x="8746406" y="3431679"/>
            <a:ext cx="2667000" cy="9525"/>
          </a:xfrm>
          <a:prstGeom prst="rect">
            <a:avLst/>
          </a:prstGeom>
          <a:solidFill>
            <a:srgbClr val="132434">
              <a:alpha val="16000"/>
            </a:srgbClr>
          </a:solidFill>
          <a:ln/>
        </p:spPr>
      </p:sp>
      <p:sp>
        <p:nvSpPr>
          <p:cNvPr id="18" name="Text 16"/>
          <p:cNvSpPr/>
          <p:nvPr/>
        </p:nvSpPr>
        <p:spPr>
          <a:xfrm>
            <a:off x="8746406" y="2864048"/>
            <a:ext cx="2442210" cy="18573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050" spc="189" kern="0" dirty="0">
                <a:solidFill>
                  <a:srgbClr val="038C8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LOAN SIZE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11413406" y="3431679"/>
            <a:ext cx="5731520" cy="9525"/>
          </a:xfrm>
          <a:prstGeom prst="rect">
            <a:avLst/>
          </a:prstGeom>
          <a:solidFill>
            <a:srgbClr val="132434">
              <a:alpha val="16000"/>
            </a:srgbClr>
          </a:solidFill>
          <a:ln/>
        </p:spPr>
      </p:sp>
      <p:sp>
        <p:nvSpPr>
          <p:cNvPr id="20" name="Text 18"/>
          <p:cNvSpPr/>
          <p:nvPr/>
        </p:nvSpPr>
        <p:spPr>
          <a:xfrm>
            <a:off x="11413406" y="2825948"/>
            <a:ext cx="5903466" cy="37713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5000"/>
              </a:lnSpc>
              <a:buNone/>
            </a:pPr>
            <a:r>
              <a:rPr lang="en-US" sz="1950" dirty="0">
                <a:solidFill>
                  <a:srgbClr val="1324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Average </a:t>
            </a:r>
            <a:pPr algn="l" indent="0" marL="0">
              <a:lnSpc>
                <a:spcPct val="135000"/>
              </a:lnSpc>
              <a:buNone/>
            </a:pPr>
            <a:r>
              <a:rPr lang="en-US" sz="1950" b="1" dirty="0">
                <a:solidFill>
                  <a:srgbClr val="1324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$175K–$200K </a:t>
            </a:r>
            <a:pPr algn="l" indent="0" marL="0">
              <a:lnSpc>
                <a:spcPct val="135000"/>
              </a:lnSpc>
              <a:buNone/>
            </a:pPr>
            <a:r>
              <a:rPr lang="en-US" sz="1950" dirty="0">
                <a:solidFill>
                  <a:srgbClr val="1324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 loan.</a:t>
            </a:r>
            <a:endParaRPr lang="en-US" sz="1950" dirty="0"/>
          </a:p>
        </p:txBody>
      </p:sp>
      <p:sp>
        <p:nvSpPr>
          <p:cNvPr id="21" name="Shape 19"/>
          <p:cNvSpPr/>
          <p:nvPr/>
        </p:nvSpPr>
        <p:spPr>
          <a:xfrm>
            <a:off x="8746406" y="4652665"/>
            <a:ext cx="2667000" cy="9525"/>
          </a:xfrm>
          <a:prstGeom prst="rect">
            <a:avLst/>
          </a:prstGeom>
          <a:solidFill>
            <a:srgbClr val="132434">
              <a:alpha val="16000"/>
            </a:srgbClr>
          </a:solidFill>
          <a:ln/>
        </p:spPr>
      </p:sp>
      <p:sp>
        <p:nvSpPr>
          <p:cNvPr id="22" name="Text 20"/>
          <p:cNvSpPr/>
          <p:nvPr/>
        </p:nvSpPr>
        <p:spPr>
          <a:xfrm>
            <a:off x="8746406" y="3746004"/>
            <a:ext cx="2442210" cy="18573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050" spc="189" kern="0" dirty="0">
                <a:solidFill>
                  <a:srgbClr val="038C8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LOAN TERM</a:t>
            </a:r>
            <a:endParaRPr lang="en-US" sz="1050" dirty="0"/>
          </a:p>
        </p:txBody>
      </p:sp>
      <p:sp>
        <p:nvSpPr>
          <p:cNvPr id="23" name="Shape 21"/>
          <p:cNvSpPr/>
          <p:nvPr/>
        </p:nvSpPr>
        <p:spPr>
          <a:xfrm>
            <a:off x="11413406" y="4652665"/>
            <a:ext cx="5731520" cy="9525"/>
          </a:xfrm>
          <a:prstGeom prst="rect">
            <a:avLst/>
          </a:prstGeom>
          <a:solidFill>
            <a:srgbClr val="132434">
              <a:alpha val="16000"/>
            </a:srgbClr>
          </a:solidFill>
          <a:ln/>
        </p:spPr>
      </p:sp>
      <p:sp>
        <p:nvSpPr>
          <p:cNvPr id="24" name="Text 22"/>
          <p:cNvSpPr/>
          <p:nvPr/>
        </p:nvSpPr>
        <p:spPr>
          <a:xfrm>
            <a:off x="11413406" y="3707904"/>
            <a:ext cx="5903466" cy="71616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5000"/>
              </a:lnSpc>
              <a:buNone/>
            </a:pPr>
            <a:r>
              <a:rPr lang="en-US" sz="1950" b="1" dirty="0">
                <a:solidFill>
                  <a:srgbClr val="1324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6-month </a:t>
            </a:r>
            <a:pPr algn="l" indent="0" marL="0">
              <a:lnSpc>
                <a:spcPct val="135000"/>
              </a:lnSpc>
              <a:buNone/>
            </a:pPr>
            <a:r>
              <a:rPr lang="en-US" sz="1950" dirty="0">
                <a:solidFill>
                  <a:srgbClr val="1324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base term, extendable to a maximum of </a:t>
            </a:r>
            <a:pPr algn="l" indent="0" marL="0">
              <a:lnSpc>
                <a:spcPct val="135000"/>
              </a:lnSpc>
              <a:buNone/>
            </a:pPr>
            <a:r>
              <a:rPr lang="en-US" sz="1950" b="1" dirty="0">
                <a:solidFill>
                  <a:srgbClr val="1324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months</a:t>
            </a:r>
            <a:pPr algn="l" indent="0" marL="0">
              <a:lnSpc>
                <a:spcPct val="135000"/>
              </a:lnSpc>
              <a:buNone/>
            </a:pPr>
            <a:r>
              <a:rPr lang="en-US" sz="1950" dirty="0">
                <a:solidFill>
                  <a:srgbClr val="1324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1950" dirty="0"/>
          </a:p>
        </p:txBody>
      </p:sp>
      <p:sp>
        <p:nvSpPr>
          <p:cNvPr id="25" name="Shape 23"/>
          <p:cNvSpPr/>
          <p:nvPr/>
        </p:nvSpPr>
        <p:spPr>
          <a:xfrm>
            <a:off x="8746406" y="5868888"/>
            <a:ext cx="2667000" cy="9525"/>
          </a:xfrm>
          <a:prstGeom prst="rect">
            <a:avLst/>
          </a:prstGeom>
          <a:solidFill>
            <a:srgbClr val="132434">
              <a:alpha val="16000"/>
            </a:srgbClr>
          </a:solidFill>
          <a:ln/>
        </p:spPr>
      </p:sp>
      <p:sp>
        <p:nvSpPr>
          <p:cNvPr id="26" name="Text 24"/>
          <p:cNvSpPr/>
          <p:nvPr/>
        </p:nvSpPr>
        <p:spPr>
          <a:xfrm>
            <a:off x="8746406" y="4966990"/>
            <a:ext cx="2442210" cy="18573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050" spc="189" kern="0" dirty="0">
                <a:solidFill>
                  <a:srgbClr val="038C8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LIEN POSITION</a:t>
            </a:r>
            <a:endParaRPr lang="en-US" sz="1050" dirty="0"/>
          </a:p>
        </p:txBody>
      </p:sp>
      <p:sp>
        <p:nvSpPr>
          <p:cNvPr id="27" name="Shape 25"/>
          <p:cNvSpPr/>
          <p:nvPr/>
        </p:nvSpPr>
        <p:spPr>
          <a:xfrm>
            <a:off x="11413406" y="5868888"/>
            <a:ext cx="5731520" cy="9525"/>
          </a:xfrm>
          <a:prstGeom prst="rect">
            <a:avLst/>
          </a:prstGeom>
          <a:solidFill>
            <a:srgbClr val="132434">
              <a:alpha val="16000"/>
            </a:srgbClr>
          </a:solidFill>
          <a:ln/>
        </p:spPr>
      </p:sp>
      <p:sp>
        <p:nvSpPr>
          <p:cNvPr id="28" name="Text 26"/>
          <p:cNvSpPr/>
          <p:nvPr/>
        </p:nvSpPr>
        <p:spPr>
          <a:xfrm>
            <a:off x="11413406" y="4928890"/>
            <a:ext cx="5903466" cy="71139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5000"/>
              </a:lnSpc>
              <a:buNone/>
            </a:pPr>
            <a:r>
              <a:rPr lang="en-US" sz="1950" b="1" dirty="0">
                <a:solidFill>
                  <a:srgbClr val="1324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First lien only. </a:t>
            </a:r>
            <a:pPr algn="l" indent="0" marL="0">
              <a:lnSpc>
                <a:spcPct val="135000"/>
              </a:lnSpc>
              <a:buNone/>
            </a:pPr>
            <a:r>
              <a:rPr lang="en-US" sz="1950" dirty="0">
                <a:solidFill>
                  <a:srgbClr val="1324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Recorded mortgage or deed of trust on every note.</a:t>
            </a:r>
            <a:endParaRPr lang="en-US" sz="1950" dirty="0"/>
          </a:p>
        </p:txBody>
      </p:sp>
      <p:sp>
        <p:nvSpPr>
          <p:cNvPr id="29" name="Shape 27"/>
          <p:cNvSpPr/>
          <p:nvPr/>
        </p:nvSpPr>
        <p:spPr>
          <a:xfrm>
            <a:off x="8746406" y="7085112"/>
            <a:ext cx="2667000" cy="9525"/>
          </a:xfrm>
          <a:prstGeom prst="rect">
            <a:avLst/>
          </a:prstGeom>
          <a:solidFill>
            <a:srgbClr val="132434">
              <a:alpha val="16000"/>
            </a:srgbClr>
          </a:solidFill>
          <a:ln/>
        </p:spPr>
      </p:sp>
      <p:sp>
        <p:nvSpPr>
          <p:cNvPr id="30" name="Text 28"/>
          <p:cNvSpPr/>
          <p:nvPr/>
        </p:nvSpPr>
        <p:spPr>
          <a:xfrm>
            <a:off x="8746406" y="6183213"/>
            <a:ext cx="2442210" cy="18573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050" spc="189" kern="0" dirty="0">
                <a:solidFill>
                  <a:srgbClr val="038C8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COUPON</a:t>
            </a:r>
            <a:endParaRPr lang="en-US" sz="1050" dirty="0"/>
          </a:p>
        </p:txBody>
      </p:sp>
      <p:sp>
        <p:nvSpPr>
          <p:cNvPr id="31" name="Shape 29"/>
          <p:cNvSpPr/>
          <p:nvPr/>
        </p:nvSpPr>
        <p:spPr>
          <a:xfrm>
            <a:off x="11413406" y="7085112"/>
            <a:ext cx="5731520" cy="9525"/>
          </a:xfrm>
          <a:prstGeom prst="rect">
            <a:avLst/>
          </a:prstGeom>
          <a:solidFill>
            <a:srgbClr val="132434">
              <a:alpha val="16000"/>
            </a:srgbClr>
          </a:solidFill>
          <a:ln/>
        </p:spPr>
      </p:sp>
      <p:sp>
        <p:nvSpPr>
          <p:cNvPr id="32" name="Text 30"/>
          <p:cNvSpPr/>
          <p:nvPr/>
        </p:nvSpPr>
        <p:spPr>
          <a:xfrm>
            <a:off x="11413406" y="6145113"/>
            <a:ext cx="5903466" cy="71139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5000"/>
              </a:lnSpc>
              <a:buNone/>
            </a:pPr>
            <a:r>
              <a:rPr lang="en-US" sz="1950" b="1" dirty="0">
                <a:solidFill>
                  <a:srgbClr val="1324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14% interest </a:t>
            </a:r>
            <a:pPr algn="l" indent="0" marL="0">
              <a:lnSpc>
                <a:spcPct val="135000"/>
              </a:lnSpc>
              <a:buNone/>
            </a:pPr>
            <a:r>
              <a:rPr lang="en-US" sz="1950" dirty="0">
                <a:solidFill>
                  <a:srgbClr val="1324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 borrower — producing 9–11% net annualized return to investors.</a:t>
            </a:r>
            <a:endParaRPr lang="en-US" sz="1950" dirty="0"/>
          </a:p>
        </p:txBody>
      </p:sp>
      <p:sp>
        <p:nvSpPr>
          <p:cNvPr id="33" name="Shape 31"/>
          <p:cNvSpPr/>
          <p:nvPr/>
        </p:nvSpPr>
        <p:spPr>
          <a:xfrm>
            <a:off x="8746406" y="8296573"/>
            <a:ext cx="2667000" cy="9525"/>
          </a:xfrm>
          <a:prstGeom prst="rect">
            <a:avLst/>
          </a:prstGeom>
          <a:solidFill>
            <a:srgbClr val="132434">
              <a:alpha val="16000"/>
            </a:srgbClr>
          </a:solidFill>
          <a:ln/>
        </p:spPr>
      </p:sp>
      <p:sp>
        <p:nvSpPr>
          <p:cNvPr id="34" name="Text 32"/>
          <p:cNvSpPr/>
          <p:nvPr/>
        </p:nvSpPr>
        <p:spPr>
          <a:xfrm>
            <a:off x="8746406" y="7399437"/>
            <a:ext cx="2442210" cy="18573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050" spc="189" kern="0" dirty="0">
                <a:solidFill>
                  <a:srgbClr val="038C8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PROPERTY TYPE</a:t>
            </a:r>
            <a:endParaRPr lang="en-US" sz="1050" dirty="0"/>
          </a:p>
        </p:txBody>
      </p:sp>
      <p:sp>
        <p:nvSpPr>
          <p:cNvPr id="35" name="Shape 33"/>
          <p:cNvSpPr/>
          <p:nvPr/>
        </p:nvSpPr>
        <p:spPr>
          <a:xfrm>
            <a:off x="11413406" y="8296573"/>
            <a:ext cx="5731520" cy="9525"/>
          </a:xfrm>
          <a:prstGeom prst="rect">
            <a:avLst/>
          </a:prstGeom>
          <a:solidFill>
            <a:srgbClr val="132434">
              <a:alpha val="16000"/>
            </a:srgbClr>
          </a:solidFill>
          <a:ln/>
        </p:spPr>
      </p:sp>
      <p:sp>
        <p:nvSpPr>
          <p:cNvPr id="36" name="Text 34"/>
          <p:cNvSpPr/>
          <p:nvPr/>
        </p:nvSpPr>
        <p:spPr>
          <a:xfrm>
            <a:off x="11413406" y="7361337"/>
            <a:ext cx="5903466" cy="70663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5000"/>
              </a:lnSpc>
              <a:buNone/>
            </a:pPr>
            <a:r>
              <a:rPr lang="en-US" sz="1950" dirty="0">
                <a:solidFill>
                  <a:srgbClr val="1324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Residential single-family, multifamily, land, and small-balance commercial.</a:t>
            </a:r>
            <a:endParaRPr lang="en-US" sz="1950" dirty="0"/>
          </a:p>
        </p:txBody>
      </p:sp>
      <p:sp>
        <p:nvSpPr>
          <p:cNvPr id="37" name="Shape 35"/>
          <p:cNvSpPr/>
          <p:nvPr/>
        </p:nvSpPr>
        <p:spPr>
          <a:xfrm>
            <a:off x="8746406" y="9508034"/>
            <a:ext cx="2667000" cy="9525"/>
          </a:xfrm>
          <a:prstGeom prst="rect">
            <a:avLst/>
          </a:prstGeom>
          <a:solidFill>
            <a:srgbClr val="132434">
              <a:alpha val="16000"/>
            </a:srgbClr>
          </a:solidFill>
          <a:ln/>
        </p:spPr>
      </p:sp>
      <p:sp>
        <p:nvSpPr>
          <p:cNvPr id="38" name="Text 36"/>
          <p:cNvSpPr/>
          <p:nvPr/>
        </p:nvSpPr>
        <p:spPr>
          <a:xfrm>
            <a:off x="8746406" y="8610898"/>
            <a:ext cx="2442210" cy="18573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050" spc="189" kern="0" dirty="0">
                <a:solidFill>
                  <a:srgbClr val="038C8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RISK TOLERANCE</a:t>
            </a:r>
            <a:endParaRPr lang="en-US" sz="1050" dirty="0"/>
          </a:p>
        </p:txBody>
      </p:sp>
      <p:sp>
        <p:nvSpPr>
          <p:cNvPr id="39" name="Shape 37"/>
          <p:cNvSpPr/>
          <p:nvPr/>
        </p:nvSpPr>
        <p:spPr>
          <a:xfrm>
            <a:off x="11413406" y="9508034"/>
            <a:ext cx="5731520" cy="9525"/>
          </a:xfrm>
          <a:prstGeom prst="rect">
            <a:avLst/>
          </a:prstGeom>
          <a:solidFill>
            <a:srgbClr val="132434">
              <a:alpha val="16000"/>
            </a:srgbClr>
          </a:solidFill>
          <a:ln/>
        </p:spPr>
      </p:sp>
      <p:sp>
        <p:nvSpPr>
          <p:cNvPr id="40" name="Text 38"/>
          <p:cNvSpPr/>
          <p:nvPr/>
        </p:nvSpPr>
        <p:spPr>
          <a:xfrm>
            <a:off x="11413406" y="8572798"/>
            <a:ext cx="5903466" cy="70663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5000"/>
              </a:lnSpc>
              <a:buNone/>
            </a:pPr>
            <a:r>
              <a:rPr lang="en-US" sz="1950" dirty="0">
                <a:solidFill>
                  <a:srgbClr val="1324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 a project in its entirety, or co-invest with other investors to diversify further.</a:t>
            </a:r>
            <a:endParaRPr lang="en-US" sz="1950" dirty="0"/>
          </a:p>
        </p:txBody>
      </p:sp>
      <p:sp>
        <p:nvSpPr>
          <p:cNvPr id="41" name="Text 39"/>
          <p:cNvSpPr/>
          <p:nvPr/>
        </p:nvSpPr>
        <p:spPr>
          <a:xfrm>
            <a:off x="762000" y="9686925"/>
            <a:ext cx="3303770" cy="180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75" spc="137" kern="0" dirty="0">
                <a:solidFill>
                  <a:srgbClr val="5A738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[YOUR FIRM] — INVESTOR BRIEF [YEAR]</a:t>
            </a:r>
            <a:endParaRPr lang="en-US" sz="975" dirty="0"/>
          </a:p>
        </p:txBody>
      </p:sp>
      <p:sp>
        <p:nvSpPr>
          <p:cNvPr id="42" name="Text 40"/>
          <p:cNvSpPr/>
          <p:nvPr/>
        </p:nvSpPr>
        <p:spPr>
          <a:xfrm>
            <a:off x="15968067" y="9686925"/>
            <a:ext cx="1634133" cy="180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75" spc="137" kern="0" dirty="0">
                <a:solidFill>
                  <a:srgbClr val="5A738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08 · LOAN TERMS</a:t>
            </a:r>
            <a:endParaRPr lang="en-US" sz="97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62000" y="640110"/>
            <a:ext cx="57150" cy="159990"/>
          </a:xfrm>
          <a:prstGeom prst="rect">
            <a:avLst/>
          </a:prstGeom>
          <a:solidFill>
            <a:srgbClr val="14B8A6"/>
          </a:solidFill>
          <a:ln/>
        </p:spPr>
      </p:sp>
      <p:sp>
        <p:nvSpPr>
          <p:cNvPr id="3" name="Shape 1"/>
          <p:cNvSpPr/>
          <p:nvPr/>
        </p:nvSpPr>
        <p:spPr>
          <a:xfrm>
            <a:off x="857250" y="592113"/>
            <a:ext cx="57150" cy="207987"/>
          </a:xfrm>
          <a:prstGeom prst="rect">
            <a:avLst/>
          </a:prstGeom>
          <a:solidFill>
            <a:srgbClr val="14B8A6"/>
          </a:solidFill>
          <a:ln/>
        </p:spPr>
      </p:sp>
      <p:sp>
        <p:nvSpPr>
          <p:cNvPr id="4" name="Shape 2"/>
          <p:cNvSpPr/>
          <p:nvPr/>
        </p:nvSpPr>
        <p:spPr>
          <a:xfrm>
            <a:off x="952500" y="533400"/>
            <a:ext cx="57150" cy="266700"/>
          </a:xfrm>
          <a:prstGeom prst="rect">
            <a:avLst/>
          </a:prstGeom>
          <a:solidFill>
            <a:srgbClr val="14B8A6"/>
          </a:solidFill>
          <a:ln/>
        </p:spPr>
      </p:sp>
      <p:sp>
        <p:nvSpPr>
          <p:cNvPr id="5" name="Text 3"/>
          <p:cNvSpPr/>
          <p:nvPr/>
        </p:nvSpPr>
        <p:spPr>
          <a:xfrm>
            <a:off x="1181100" y="592931"/>
            <a:ext cx="1161827" cy="18573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050" spc="147" kern="0" dirty="0">
                <a:solidFill>
                  <a:srgbClr val="5A738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[YOUR FIRM]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15018618" y="592931"/>
            <a:ext cx="1626022" cy="18573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050" spc="147" kern="0" dirty="0">
                <a:solidFill>
                  <a:srgbClr val="5A738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MARKET FOCUS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16835140" y="592931"/>
            <a:ext cx="767060" cy="18573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050" spc="147" kern="0" dirty="0">
                <a:solidFill>
                  <a:srgbClr val="5A738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09 / 17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1143000" y="1333500"/>
            <a:ext cx="7939503" cy="18573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050" spc="231" kern="0" dirty="0">
                <a:solidFill>
                  <a:srgbClr val="038C8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MARKET FOCUS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1143000" y="1747838"/>
            <a:ext cx="7939503" cy="150584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6000"/>
              </a:lnSpc>
              <a:buNone/>
            </a:pPr>
            <a:r>
              <a:rPr lang="en-US" sz="6000" b="1" spc="-120" kern="0" dirty="0">
                <a:solidFill>
                  <a:srgbClr val="1324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Core markets. Boots </a:t>
            </a:r>
            <a:pPr algn="l" indent="0" marL="0">
              <a:lnSpc>
                <a:spcPct val="96000"/>
              </a:lnSpc>
              <a:buNone/>
            </a:pPr>
            <a:r>
              <a:rPr lang="en-US" sz="6000" i="1" spc="-120" kern="0" dirty="0">
                <a:solidFill>
                  <a:srgbClr val="14B8A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on the ground.</a:t>
            </a:r>
            <a:endParaRPr lang="en-US" sz="6000" dirty="0"/>
          </a:p>
        </p:txBody>
      </p:sp>
      <p:sp>
        <p:nvSpPr>
          <p:cNvPr id="10" name="Text 8"/>
          <p:cNvSpPr/>
          <p:nvPr/>
        </p:nvSpPr>
        <p:spPr>
          <a:xfrm>
            <a:off x="1143000" y="3558480"/>
            <a:ext cx="7857031" cy="8267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8000"/>
              </a:lnSpc>
              <a:buNone/>
            </a:pPr>
            <a:r>
              <a:rPr lang="en-US" sz="2250" spc="-11" kern="0" dirty="0">
                <a:solidFill>
                  <a:srgbClr val="2B45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can lend nationwide, but 90% of our portfolio sits in core markets where we operate — not where we speculate.</a:t>
            </a:r>
            <a:endParaRPr lang="en-US" sz="2250" dirty="0"/>
          </a:p>
        </p:txBody>
      </p:sp>
      <p:sp>
        <p:nvSpPr>
          <p:cNvPr id="11" name="Shape 9"/>
          <p:cNvSpPr/>
          <p:nvPr/>
        </p:nvSpPr>
        <p:spPr>
          <a:xfrm>
            <a:off x="1143000" y="5368603"/>
            <a:ext cx="7708255" cy="9525"/>
          </a:xfrm>
          <a:prstGeom prst="rect">
            <a:avLst/>
          </a:prstGeom>
          <a:solidFill>
            <a:srgbClr val="132434">
              <a:alpha val="16000"/>
            </a:srgbClr>
          </a:solidFill>
          <a:ln/>
        </p:spPr>
      </p:sp>
      <p:sp>
        <p:nvSpPr>
          <p:cNvPr id="12" name="Text 10"/>
          <p:cNvSpPr/>
          <p:nvPr/>
        </p:nvSpPr>
        <p:spPr>
          <a:xfrm>
            <a:off x="1143000" y="5682928"/>
            <a:ext cx="2391594" cy="180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75" spc="195" kern="0" dirty="0">
                <a:solidFill>
                  <a:srgbClr val="5A738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CORE MARKET</a:t>
            </a:r>
            <a:endParaRPr lang="en-US" sz="975" dirty="0"/>
          </a:p>
        </p:txBody>
      </p:sp>
      <p:sp>
        <p:nvSpPr>
          <p:cNvPr id="13" name="Text 11"/>
          <p:cNvSpPr/>
          <p:nvPr/>
        </p:nvSpPr>
        <p:spPr>
          <a:xfrm>
            <a:off x="1143000" y="5921053"/>
            <a:ext cx="2391594" cy="58214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2000"/>
              </a:lnSpc>
              <a:buNone/>
            </a:pPr>
            <a:r>
              <a:rPr lang="en-US" sz="4200" b="1" spc="-84" kern="0" dirty="0">
                <a:solidFill>
                  <a:srgbClr val="1324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Market A</a:t>
            </a:r>
            <a:endParaRPr lang="en-US" sz="4200" dirty="0"/>
          </a:p>
        </p:txBody>
      </p:sp>
      <p:sp>
        <p:nvSpPr>
          <p:cNvPr id="14" name="Text 12"/>
          <p:cNvSpPr/>
          <p:nvPr/>
        </p:nvSpPr>
        <p:spPr>
          <a:xfrm>
            <a:off x="1143000" y="6541294"/>
            <a:ext cx="2391594" cy="2000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125" spc="203" kern="0" dirty="0">
                <a:solidFill>
                  <a:srgbClr val="038C8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HQ</a:t>
            </a:r>
            <a:endParaRPr lang="en-US" sz="1125" dirty="0"/>
          </a:p>
        </p:txBody>
      </p:sp>
      <p:sp>
        <p:nvSpPr>
          <p:cNvPr id="15" name="Text 13"/>
          <p:cNvSpPr/>
          <p:nvPr/>
        </p:nvSpPr>
        <p:spPr>
          <a:xfrm>
            <a:off x="3839394" y="5682928"/>
            <a:ext cx="2391594" cy="180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75" spc="195" kern="0" dirty="0">
                <a:solidFill>
                  <a:srgbClr val="5A738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CORE MARKET</a:t>
            </a:r>
            <a:endParaRPr lang="en-US" sz="975" dirty="0"/>
          </a:p>
        </p:txBody>
      </p:sp>
      <p:sp>
        <p:nvSpPr>
          <p:cNvPr id="16" name="Text 14"/>
          <p:cNvSpPr/>
          <p:nvPr/>
        </p:nvSpPr>
        <p:spPr>
          <a:xfrm>
            <a:off x="3839394" y="5921053"/>
            <a:ext cx="2391594" cy="58214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2000"/>
              </a:lnSpc>
              <a:buNone/>
            </a:pPr>
            <a:r>
              <a:rPr lang="en-US" sz="4200" b="1" spc="-84" kern="0" dirty="0">
                <a:solidFill>
                  <a:srgbClr val="1324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Market B</a:t>
            </a:r>
            <a:endParaRPr lang="en-US" sz="4200" dirty="0"/>
          </a:p>
        </p:txBody>
      </p:sp>
      <p:sp>
        <p:nvSpPr>
          <p:cNvPr id="17" name="Text 15"/>
          <p:cNvSpPr/>
          <p:nvPr/>
        </p:nvSpPr>
        <p:spPr>
          <a:xfrm>
            <a:off x="3839394" y="6541294"/>
            <a:ext cx="2391594" cy="2000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125" spc="203" kern="0" dirty="0">
                <a:solidFill>
                  <a:srgbClr val="038C8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OPS</a:t>
            </a:r>
            <a:endParaRPr lang="en-US" sz="1125" dirty="0"/>
          </a:p>
        </p:txBody>
      </p:sp>
      <p:sp>
        <p:nvSpPr>
          <p:cNvPr id="18" name="Text 16"/>
          <p:cNvSpPr/>
          <p:nvPr/>
        </p:nvSpPr>
        <p:spPr>
          <a:xfrm>
            <a:off x="6535787" y="5682928"/>
            <a:ext cx="2391668" cy="180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75" spc="195" kern="0" dirty="0">
                <a:solidFill>
                  <a:srgbClr val="5A738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CORE MARKET</a:t>
            </a:r>
            <a:endParaRPr lang="en-US" sz="975" dirty="0"/>
          </a:p>
        </p:txBody>
      </p:sp>
      <p:sp>
        <p:nvSpPr>
          <p:cNvPr id="19" name="Text 17"/>
          <p:cNvSpPr/>
          <p:nvPr/>
        </p:nvSpPr>
        <p:spPr>
          <a:xfrm>
            <a:off x="6535787" y="5921053"/>
            <a:ext cx="2391668" cy="58214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2000"/>
              </a:lnSpc>
              <a:buNone/>
            </a:pPr>
            <a:r>
              <a:rPr lang="en-US" sz="4200" b="1" spc="-84" kern="0" dirty="0">
                <a:solidFill>
                  <a:srgbClr val="1324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Market C</a:t>
            </a:r>
            <a:endParaRPr lang="en-US" sz="4200" dirty="0"/>
          </a:p>
        </p:txBody>
      </p:sp>
      <p:sp>
        <p:nvSpPr>
          <p:cNvPr id="20" name="Text 18"/>
          <p:cNvSpPr/>
          <p:nvPr/>
        </p:nvSpPr>
        <p:spPr>
          <a:xfrm>
            <a:off x="6535787" y="6541294"/>
            <a:ext cx="2391668" cy="2000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125" spc="203" kern="0" dirty="0">
                <a:solidFill>
                  <a:srgbClr val="038C8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OPS</a:t>
            </a:r>
            <a:endParaRPr lang="en-US" sz="1125" dirty="0"/>
          </a:p>
        </p:txBody>
      </p:sp>
      <p:sp>
        <p:nvSpPr>
          <p:cNvPr id="21" name="Text 19"/>
          <p:cNvSpPr/>
          <p:nvPr/>
        </p:nvSpPr>
        <p:spPr>
          <a:xfrm>
            <a:off x="1143000" y="7236619"/>
            <a:ext cx="3655807" cy="180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75" spc="195" kern="0" dirty="0">
                <a:solidFill>
                  <a:srgbClr val="5A738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WHY THESE MARKETS</a:t>
            </a:r>
            <a:endParaRPr lang="en-US" sz="975" dirty="0"/>
          </a:p>
        </p:txBody>
      </p:sp>
      <p:sp>
        <p:nvSpPr>
          <p:cNvPr id="22" name="Text 20"/>
          <p:cNvSpPr/>
          <p:nvPr/>
        </p:nvSpPr>
        <p:spPr>
          <a:xfrm>
            <a:off x="1143000" y="7512844"/>
            <a:ext cx="3655807" cy="157400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2700" b="1" spc="-27" kern="0" dirty="0">
                <a:solidFill>
                  <a:srgbClr val="1324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Accurate valuation — we know the streets, the contractors, and the comps.</a:t>
            </a:r>
            <a:endParaRPr lang="en-US" sz="2700" dirty="0"/>
          </a:p>
        </p:txBody>
      </p:sp>
      <p:sp>
        <p:nvSpPr>
          <p:cNvPr id="23" name="Text 21"/>
          <p:cNvSpPr/>
          <p:nvPr/>
        </p:nvSpPr>
        <p:spPr>
          <a:xfrm>
            <a:off x="5301928" y="7236619"/>
            <a:ext cx="3655807" cy="180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75" spc="195" kern="0" dirty="0">
                <a:solidFill>
                  <a:srgbClr val="5A738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LEGAL POSTURE</a:t>
            </a:r>
            <a:endParaRPr lang="en-US" sz="975" dirty="0"/>
          </a:p>
        </p:txBody>
      </p:sp>
      <p:sp>
        <p:nvSpPr>
          <p:cNvPr id="24" name="Text 22"/>
          <p:cNvSpPr/>
          <p:nvPr/>
        </p:nvSpPr>
        <p:spPr>
          <a:xfrm>
            <a:off x="5301928" y="7512844"/>
            <a:ext cx="3655807" cy="157400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2700" b="1" spc="-27" kern="0" dirty="0">
                <a:solidFill>
                  <a:srgbClr val="1324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Lender-friendly jurisdictions produce more favorable judgments on default.</a:t>
            </a:r>
            <a:endParaRPr lang="en-US" sz="2700" dirty="0"/>
          </a:p>
        </p:txBody>
      </p:sp>
      <p:pic>
        <p:nvPicPr>
          <p:cNvPr id="2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3755" y="2846040"/>
            <a:ext cx="7341245" cy="4690170"/>
          </a:xfrm>
          <a:prstGeom prst="rect">
            <a:avLst/>
          </a:prstGeom>
        </p:spPr>
      </p:pic>
      <p:sp>
        <p:nvSpPr>
          <p:cNvPr id="26" name="Text 23"/>
          <p:cNvSpPr/>
          <p:nvPr/>
        </p:nvSpPr>
        <p:spPr>
          <a:xfrm>
            <a:off x="15206290" y="1333500"/>
            <a:ext cx="1938710" cy="180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r" indent="0" marL="0">
              <a:buNone/>
            </a:pPr>
            <a:r>
              <a:rPr lang="en-US" sz="975" spc="195" kern="0" dirty="0">
                <a:solidFill>
                  <a:srgbClr val="5A738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EXHIBIT · 003</a:t>
            </a:r>
            <a:endParaRPr lang="en-US" sz="975" dirty="0"/>
          </a:p>
        </p:txBody>
      </p:sp>
      <p:sp>
        <p:nvSpPr>
          <p:cNvPr id="27" name="Text 24"/>
          <p:cNvSpPr/>
          <p:nvPr/>
        </p:nvSpPr>
        <p:spPr>
          <a:xfrm>
            <a:off x="15206290" y="1533525"/>
            <a:ext cx="1938710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r" indent="0" marL="0">
              <a:buNone/>
            </a:pPr>
            <a:r>
              <a:rPr lang="en-US" sz="1350" b="1" dirty="0">
                <a:solidFill>
                  <a:srgbClr val="2B45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Geographic distribution</a:t>
            </a:r>
            <a:endParaRPr lang="en-US" sz="1350" dirty="0"/>
          </a:p>
        </p:txBody>
      </p:sp>
      <p:sp>
        <p:nvSpPr>
          <p:cNvPr id="28" name="Text 25"/>
          <p:cNvSpPr/>
          <p:nvPr/>
        </p:nvSpPr>
        <p:spPr>
          <a:xfrm>
            <a:off x="762000" y="9686925"/>
            <a:ext cx="3303770" cy="180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75" spc="137" kern="0" dirty="0">
                <a:solidFill>
                  <a:srgbClr val="5A738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[YOUR FIRM] — INVESTOR BRIEF [YEAR]</a:t>
            </a:r>
            <a:endParaRPr lang="en-US" sz="975" dirty="0"/>
          </a:p>
        </p:txBody>
      </p:sp>
      <p:sp>
        <p:nvSpPr>
          <p:cNvPr id="29" name="Text 26"/>
          <p:cNvSpPr/>
          <p:nvPr/>
        </p:nvSpPr>
        <p:spPr>
          <a:xfrm>
            <a:off x="16242953" y="9686925"/>
            <a:ext cx="1359247" cy="180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75" spc="137" kern="0" dirty="0">
                <a:solidFill>
                  <a:srgbClr val="5A738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09 · MARKETS</a:t>
            </a:r>
            <a:endParaRPr lang="en-US" sz="97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3243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62000" y="640110"/>
            <a:ext cx="57150" cy="159990"/>
          </a:xfrm>
          <a:prstGeom prst="rect">
            <a:avLst/>
          </a:prstGeom>
          <a:solidFill>
            <a:srgbClr val="14B8A6"/>
          </a:solidFill>
          <a:ln/>
        </p:spPr>
      </p:sp>
      <p:sp>
        <p:nvSpPr>
          <p:cNvPr id="3" name="Shape 1"/>
          <p:cNvSpPr/>
          <p:nvPr/>
        </p:nvSpPr>
        <p:spPr>
          <a:xfrm>
            <a:off x="857250" y="592113"/>
            <a:ext cx="57150" cy="207987"/>
          </a:xfrm>
          <a:prstGeom prst="rect">
            <a:avLst/>
          </a:prstGeom>
          <a:solidFill>
            <a:srgbClr val="14B8A6"/>
          </a:solidFill>
          <a:ln/>
        </p:spPr>
      </p:sp>
      <p:sp>
        <p:nvSpPr>
          <p:cNvPr id="4" name="Shape 2"/>
          <p:cNvSpPr/>
          <p:nvPr/>
        </p:nvSpPr>
        <p:spPr>
          <a:xfrm>
            <a:off x="952500" y="533400"/>
            <a:ext cx="57150" cy="266700"/>
          </a:xfrm>
          <a:prstGeom prst="rect">
            <a:avLst/>
          </a:prstGeom>
          <a:solidFill>
            <a:srgbClr val="14B8A6"/>
          </a:solidFill>
          <a:ln/>
        </p:spPr>
      </p:sp>
      <p:sp>
        <p:nvSpPr>
          <p:cNvPr id="5" name="Text 3"/>
          <p:cNvSpPr/>
          <p:nvPr/>
        </p:nvSpPr>
        <p:spPr>
          <a:xfrm>
            <a:off x="1181100" y="592931"/>
            <a:ext cx="1161827" cy="18573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050" spc="147" kern="0" dirty="0">
                <a:solidFill>
                  <a:srgbClr val="F7F4EE">
                    <a:alpha val="62000"/>
                  </a:srgbClr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[YOUR FIRM]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15018618" y="592931"/>
            <a:ext cx="1626022" cy="18573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050" spc="147" kern="0" dirty="0">
                <a:solidFill>
                  <a:srgbClr val="F7F4EE">
                    <a:alpha val="62000"/>
                  </a:srgbClr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TRACK RECORD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16835140" y="592931"/>
            <a:ext cx="767060" cy="18573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050" spc="147" kern="0" dirty="0">
                <a:solidFill>
                  <a:srgbClr val="F7F4EE">
                    <a:alpha val="62000"/>
                  </a:srgbClr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10 / 17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1143000" y="1333500"/>
            <a:ext cx="9889236" cy="18573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050" spc="231" kern="0" dirty="0">
                <a:solidFill>
                  <a:srgbClr val="14B8A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TRACK RECORD · [YEAR] — [YEAR]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1143000" y="1747838"/>
            <a:ext cx="9889236" cy="179367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6000"/>
              </a:lnSpc>
              <a:buNone/>
            </a:pPr>
            <a:r>
              <a:rPr lang="en-US" sz="7200" b="1" spc="-144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[X] years. Zero principal lost.</a:t>
            </a:r>
            <a:endParaRPr lang="en-US" sz="7200" dirty="0"/>
          </a:p>
        </p:txBody>
      </p:sp>
      <p:sp>
        <p:nvSpPr>
          <p:cNvPr id="10" name="Text 8"/>
          <p:cNvSpPr/>
          <p:nvPr/>
        </p:nvSpPr>
        <p:spPr>
          <a:xfrm>
            <a:off x="15780841" y="1333500"/>
            <a:ext cx="1364159" cy="180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r" indent="0" marL="0">
              <a:buNone/>
            </a:pPr>
            <a:r>
              <a:rPr lang="en-US" sz="975" spc="195" kern="0" dirty="0">
                <a:solidFill>
                  <a:srgbClr val="F7F4EE">
                    <a:alpha val="62000"/>
                  </a:srgbClr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EXHIBIT · 004</a:t>
            </a:r>
            <a:endParaRPr lang="en-US" sz="975" dirty="0"/>
          </a:p>
        </p:txBody>
      </p:sp>
      <p:sp>
        <p:nvSpPr>
          <p:cNvPr id="11" name="Text 9"/>
          <p:cNvSpPr/>
          <p:nvPr/>
        </p:nvSpPr>
        <p:spPr>
          <a:xfrm>
            <a:off x="15780841" y="1533525"/>
            <a:ext cx="1364159" cy="2381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r" indent="0" marL="0">
              <a:buNone/>
            </a:pPr>
            <a:r>
              <a:rPr lang="en-US" sz="1350" dirty="0">
                <a:solidFill>
                  <a:srgbClr val="F7F4EE">
                    <a:alpha val="62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 of Q1 2026</a:t>
            </a:r>
            <a:endParaRPr lang="en-US" sz="1350" dirty="0"/>
          </a:p>
        </p:txBody>
      </p:sp>
      <p:sp>
        <p:nvSpPr>
          <p:cNvPr id="12" name="Shape 10"/>
          <p:cNvSpPr/>
          <p:nvPr/>
        </p:nvSpPr>
        <p:spPr>
          <a:xfrm>
            <a:off x="1143000" y="3797647"/>
            <a:ext cx="16002000" cy="9525"/>
          </a:xfrm>
          <a:prstGeom prst="rect">
            <a:avLst/>
          </a:prstGeom>
          <a:solidFill>
            <a:srgbClr val="F7F4EE">
              <a:alpha val="22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>
            <a:off x="6467475" y="3807172"/>
            <a:ext cx="9525" cy="3313733"/>
          </a:xfrm>
          <a:prstGeom prst="rect">
            <a:avLst/>
          </a:prstGeom>
          <a:solidFill>
            <a:srgbClr val="F7F4EE">
              <a:alpha val="22000"/>
            </a:srgbClr>
          </a:solidFill>
          <a:ln/>
        </p:spPr>
      </p:sp>
      <p:sp>
        <p:nvSpPr>
          <p:cNvPr id="14" name="Text 12"/>
          <p:cNvSpPr/>
          <p:nvPr/>
        </p:nvSpPr>
        <p:spPr>
          <a:xfrm>
            <a:off x="1143000" y="4264372"/>
            <a:ext cx="5013293" cy="180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75" spc="195" kern="0" dirty="0">
                <a:solidFill>
                  <a:srgbClr val="14B8A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PAST LOANS</a:t>
            </a:r>
            <a:endParaRPr lang="en-US" sz="975" dirty="0"/>
          </a:p>
        </p:txBody>
      </p:sp>
      <p:sp>
        <p:nvSpPr>
          <p:cNvPr id="15" name="Text 13"/>
          <p:cNvSpPr/>
          <p:nvPr/>
        </p:nvSpPr>
        <p:spPr>
          <a:xfrm>
            <a:off x="1143000" y="4407247"/>
            <a:ext cx="5013293" cy="154684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8000"/>
              </a:lnSpc>
              <a:buNone/>
            </a:pPr>
            <a:r>
              <a:rPr lang="en-US" sz="13500" b="1" spc="-675" kern="0" dirty="0">
                <a:solidFill>
                  <a:srgbClr val="14B8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[XX]</a:t>
            </a:r>
            <a:endParaRPr lang="en-US" sz="13500" dirty="0"/>
          </a:p>
        </p:txBody>
      </p:sp>
      <p:sp>
        <p:nvSpPr>
          <p:cNvPr id="16" name="Text 14"/>
          <p:cNvSpPr/>
          <p:nvPr/>
        </p:nvSpPr>
        <p:spPr>
          <a:xfrm>
            <a:off x="1143000" y="6106492"/>
            <a:ext cx="3928516" cy="5953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45000"/>
              </a:lnSpc>
              <a:buNone/>
            </a:pPr>
            <a:r>
              <a:rPr lang="en-US" sz="1500" spc="-8" kern="0" dirty="0">
                <a:solidFill>
                  <a:srgbClr val="F7F4EE">
                    <a:alpha val="62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Completed loans since inception, with a total cumulative balance of </a:t>
            </a:r>
            <a:pPr algn="l" indent="0" marL="0">
              <a:lnSpc>
                <a:spcPct val="145000"/>
              </a:lnSpc>
              <a:buNone/>
            </a:pPr>
            <a:r>
              <a:rPr lang="en-US" sz="1500" b="1" spc="-8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$[XX]M </a:t>
            </a:r>
            <a:pPr algn="l" indent="0" marL="0">
              <a:lnSpc>
                <a:spcPct val="145000"/>
              </a:lnSpc>
              <a:buNone/>
            </a:pPr>
            <a:r>
              <a:rPr lang="en-US" sz="1500" spc="-8" kern="0" dirty="0">
                <a:solidFill>
                  <a:srgbClr val="F7F4EE">
                    <a:alpha val="62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originated.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11801475" y="3807172"/>
            <a:ext cx="9525" cy="3313733"/>
          </a:xfrm>
          <a:prstGeom prst="rect">
            <a:avLst/>
          </a:prstGeom>
          <a:solidFill>
            <a:srgbClr val="F7F4EE">
              <a:alpha val="22000"/>
            </a:srgbClr>
          </a:solidFill>
          <a:ln/>
        </p:spPr>
      </p:sp>
      <p:sp>
        <p:nvSpPr>
          <p:cNvPr id="18" name="Text 16"/>
          <p:cNvSpPr/>
          <p:nvPr/>
        </p:nvSpPr>
        <p:spPr>
          <a:xfrm>
            <a:off x="6934200" y="4264372"/>
            <a:ext cx="4542377" cy="180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75" spc="195" kern="0" dirty="0">
                <a:solidFill>
                  <a:srgbClr val="14B8A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ACTIVE LOANS</a:t>
            </a:r>
            <a:endParaRPr lang="en-US" sz="975" dirty="0"/>
          </a:p>
        </p:txBody>
      </p:sp>
      <p:sp>
        <p:nvSpPr>
          <p:cNvPr id="19" name="Text 17"/>
          <p:cNvSpPr/>
          <p:nvPr/>
        </p:nvSpPr>
        <p:spPr>
          <a:xfrm>
            <a:off x="6934200" y="4407247"/>
            <a:ext cx="4542377" cy="154684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8000"/>
              </a:lnSpc>
              <a:buNone/>
            </a:pPr>
            <a:r>
              <a:rPr lang="en-US" sz="13500" b="1" spc="-675" kern="0" dirty="0">
                <a:solidFill>
                  <a:srgbClr val="14B8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[XX]</a:t>
            </a:r>
            <a:endParaRPr lang="en-US" sz="13500" dirty="0"/>
          </a:p>
        </p:txBody>
      </p:sp>
      <p:sp>
        <p:nvSpPr>
          <p:cNvPr id="20" name="Text 18"/>
          <p:cNvSpPr/>
          <p:nvPr/>
        </p:nvSpPr>
        <p:spPr>
          <a:xfrm>
            <a:off x="6934200" y="6106492"/>
            <a:ext cx="3928516" cy="5953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45000"/>
              </a:lnSpc>
              <a:buNone/>
            </a:pPr>
            <a:r>
              <a:rPr lang="en-US" sz="1500" spc="-8" kern="0" dirty="0">
                <a:solidFill>
                  <a:srgbClr val="F7F4EE">
                    <a:alpha val="62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Currently active loans across the portfolio, with </a:t>
            </a:r>
            <a:pPr algn="l" indent="0" marL="0">
              <a:lnSpc>
                <a:spcPct val="145000"/>
              </a:lnSpc>
              <a:buNone/>
            </a:pPr>
            <a:r>
              <a:rPr lang="en-US" sz="1500" b="1" spc="-8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$[X.X]M outstanding principal</a:t>
            </a:r>
            <a:pPr algn="l" indent="0" marL="0">
              <a:lnSpc>
                <a:spcPct val="145000"/>
              </a:lnSpc>
              <a:buNone/>
            </a:pPr>
            <a:r>
              <a:rPr lang="en-US" sz="1500" spc="-8" kern="0" dirty="0">
                <a:solidFill>
                  <a:srgbClr val="F7F4EE">
                    <a:alpha val="62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12268200" y="4264372"/>
            <a:ext cx="5023104" cy="180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75" spc="195" kern="0" dirty="0">
                <a:solidFill>
                  <a:srgbClr val="14B8A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PROJECTED · 2026</a:t>
            </a:r>
            <a:endParaRPr lang="en-US" sz="975" dirty="0"/>
          </a:p>
        </p:txBody>
      </p:sp>
      <p:sp>
        <p:nvSpPr>
          <p:cNvPr id="22" name="Text 20"/>
          <p:cNvSpPr/>
          <p:nvPr/>
        </p:nvSpPr>
        <p:spPr>
          <a:xfrm>
            <a:off x="12268200" y="4407247"/>
            <a:ext cx="5023104" cy="154684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8000"/>
              </a:lnSpc>
              <a:buNone/>
            </a:pPr>
            <a:r>
              <a:rPr lang="en-US" sz="13500" b="1" spc="-675" kern="0" dirty="0">
                <a:solidFill>
                  <a:srgbClr val="14B8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[XXX]</a:t>
            </a:r>
            <a:endParaRPr lang="en-US" sz="13500" dirty="0"/>
          </a:p>
        </p:txBody>
      </p:sp>
      <p:sp>
        <p:nvSpPr>
          <p:cNvPr id="23" name="Text 21"/>
          <p:cNvSpPr/>
          <p:nvPr/>
        </p:nvSpPr>
        <p:spPr>
          <a:xfrm>
            <a:off x="12268200" y="6106492"/>
            <a:ext cx="3928516" cy="5905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45000"/>
              </a:lnSpc>
              <a:buNone/>
            </a:pPr>
            <a:r>
              <a:rPr lang="en-US" sz="1500" spc="-8" kern="0" dirty="0">
                <a:solidFill>
                  <a:srgbClr val="F7F4EE">
                    <a:alpha val="62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Projected total loans for the calendar year — pacing [XX]% above prior-year volume.</a:t>
            </a:r>
            <a:endParaRPr lang="en-US" sz="1500" dirty="0"/>
          </a:p>
        </p:txBody>
      </p:sp>
      <p:sp>
        <p:nvSpPr>
          <p:cNvPr id="24" name="Shape 22"/>
          <p:cNvSpPr/>
          <p:nvPr/>
        </p:nvSpPr>
        <p:spPr>
          <a:xfrm>
            <a:off x="1143000" y="7415138"/>
            <a:ext cx="16002000" cy="9525"/>
          </a:xfrm>
          <a:prstGeom prst="rect">
            <a:avLst/>
          </a:prstGeom>
          <a:solidFill>
            <a:srgbClr val="F7F4EE">
              <a:alpha val="22000"/>
            </a:srgbClr>
          </a:solidFill>
          <a:ln/>
        </p:spPr>
      </p:sp>
      <p:sp>
        <p:nvSpPr>
          <p:cNvPr id="25" name="Text 23"/>
          <p:cNvSpPr/>
          <p:nvPr/>
        </p:nvSpPr>
        <p:spPr>
          <a:xfrm>
            <a:off x="1143000" y="7729463"/>
            <a:ext cx="5075377" cy="180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75" spc="195" kern="0" dirty="0">
                <a:solidFill>
                  <a:srgbClr val="F7F4EE">
                    <a:alpha val="62000"/>
                  </a:srgbClr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DEFAULT RATE</a:t>
            </a:r>
            <a:endParaRPr lang="en-US" sz="975" dirty="0"/>
          </a:p>
        </p:txBody>
      </p:sp>
      <p:sp>
        <p:nvSpPr>
          <p:cNvPr id="26" name="Text 24"/>
          <p:cNvSpPr/>
          <p:nvPr/>
        </p:nvSpPr>
        <p:spPr>
          <a:xfrm>
            <a:off x="1143000" y="7967588"/>
            <a:ext cx="5075377" cy="58214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2000"/>
              </a:lnSpc>
              <a:buNone/>
            </a:pPr>
            <a:r>
              <a:rPr lang="en-US" sz="4200" b="1" spc="-84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&lt; 1%</a:t>
            </a:r>
            <a:endParaRPr lang="en-US" sz="4200" dirty="0"/>
          </a:p>
        </p:txBody>
      </p:sp>
      <p:sp>
        <p:nvSpPr>
          <p:cNvPr id="27" name="Text 25"/>
          <p:cNvSpPr/>
          <p:nvPr/>
        </p:nvSpPr>
        <p:spPr>
          <a:xfrm>
            <a:off x="1143000" y="8606879"/>
            <a:ext cx="2793611" cy="47997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45000"/>
              </a:lnSpc>
              <a:buNone/>
            </a:pPr>
            <a:r>
              <a:rPr lang="en-US" sz="1200" spc="-6" kern="0" dirty="0">
                <a:solidFill>
                  <a:srgbClr val="F7F4EE">
                    <a:alpha val="62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Across the entire portfolio since inception.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6680150" y="7729463"/>
            <a:ext cx="5075454" cy="180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75" spc="195" kern="0" dirty="0">
                <a:solidFill>
                  <a:srgbClr val="F7F4EE">
                    <a:alpha val="62000"/>
                  </a:srgbClr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INVESTOR PRINCIPAL LOST</a:t>
            </a:r>
            <a:endParaRPr lang="en-US" sz="975" dirty="0"/>
          </a:p>
        </p:txBody>
      </p:sp>
      <p:sp>
        <p:nvSpPr>
          <p:cNvPr id="29" name="Text 27"/>
          <p:cNvSpPr/>
          <p:nvPr/>
        </p:nvSpPr>
        <p:spPr>
          <a:xfrm>
            <a:off x="6680150" y="7967588"/>
            <a:ext cx="5075454" cy="58214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2000"/>
              </a:lnSpc>
              <a:buNone/>
            </a:pPr>
            <a:r>
              <a:rPr lang="en-US" sz="4200" b="1" spc="-84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$0 </a:t>
            </a:r>
            <a:pPr algn="l" indent="0" marL="0">
              <a:lnSpc>
                <a:spcPct val="102000"/>
              </a:lnSpc>
              <a:buNone/>
            </a:pPr>
            <a:r>
              <a:rPr lang="en-US" sz="1650" spc="-84" kern="0" dirty="0">
                <a:solidFill>
                  <a:srgbClr val="F7F4EE">
                    <a:alpha val="62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 date</a:t>
            </a:r>
            <a:endParaRPr lang="en-US" sz="4200" dirty="0"/>
          </a:p>
        </p:txBody>
      </p:sp>
      <p:sp>
        <p:nvSpPr>
          <p:cNvPr id="30" name="Text 28"/>
          <p:cNvSpPr/>
          <p:nvPr/>
        </p:nvSpPr>
        <p:spPr>
          <a:xfrm>
            <a:off x="6680150" y="8606879"/>
            <a:ext cx="2793611" cy="25903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45000"/>
              </a:lnSpc>
              <a:buNone/>
            </a:pPr>
            <a:r>
              <a:rPr lang="en-US" sz="1200" spc="-6" kern="0" dirty="0">
                <a:solidFill>
                  <a:srgbClr val="F7F4EE">
                    <a:alpha val="62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Zero capital lost via default or otherwise.</a:t>
            </a:r>
            <a:endParaRPr lang="en-US" sz="1200" dirty="0"/>
          </a:p>
        </p:txBody>
      </p:sp>
      <p:sp>
        <p:nvSpPr>
          <p:cNvPr id="31" name="Text 29"/>
          <p:cNvSpPr/>
          <p:nvPr/>
        </p:nvSpPr>
        <p:spPr>
          <a:xfrm>
            <a:off x="12217375" y="7729463"/>
            <a:ext cx="5075377" cy="180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75" spc="195" kern="0" dirty="0">
                <a:solidFill>
                  <a:srgbClr val="F7F4EE">
                    <a:alpha val="62000"/>
                  </a:srgbClr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AVERAGE TERM TO PAYOFF</a:t>
            </a:r>
            <a:endParaRPr lang="en-US" sz="975" dirty="0"/>
          </a:p>
        </p:txBody>
      </p:sp>
      <p:sp>
        <p:nvSpPr>
          <p:cNvPr id="32" name="Text 30"/>
          <p:cNvSpPr/>
          <p:nvPr/>
        </p:nvSpPr>
        <p:spPr>
          <a:xfrm>
            <a:off x="12217375" y="7967588"/>
            <a:ext cx="5075377" cy="58214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2000"/>
              </a:lnSpc>
              <a:buNone/>
            </a:pPr>
            <a:r>
              <a:rPr lang="en-US" sz="4200" b="1" spc="-84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[X.X] </a:t>
            </a:r>
            <a:pPr algn="l" indent="0" marL="0">
              <a:lnSpc>
                <a:spcPct val="102000"/>
              </a:lnSpc>
              <a:buNone/>
            </a:pPr>
            <a:r>
              <a:rPr lang="en-US" sz="1650" spc="-84" kern="0" dirty="0">
                <a:solidFill>
                  <a:srgbClr val="F7F4EE">
                    <a:alpha val="62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months</a:t>
            </a:r>
            <a:endParaRPr lang="en-US" sz="4200" dirty="0"/>
          </a:p>
        </p:txBody>
      </p:sp>
      <p:sp>
        <p:nvSpPr>
          <p:cNvPr id="33" name="Text 31"/>
          <p:cNvSpPr/>
          <p:nvPr/>
        </p:nvSpPr>
        <p:spPr>
          <a:xfrm>
            <a:off x="12217375" y="8606879"/>
            <a:ext cx="2793611" cy="47997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45000"/>
              </a:lnSpc>
              <a:buNone/>
            </a:pPr>
            <a:r>
              <a:rPr lang="en-US" sz="1200" spc="-6" kern="0" dirty="0">
                <a:solidFill>
                  <a:srgbClr val="F7F4EE">
                    <a:alpha val="62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Loans typically pay off well inside the 12-month max.</a:t>
            </a:r>
            <a:endParaRPr lang="en-US" sz="1200" dirty="0"/>
          </a:p>
        </p:txBody>
      </p:sp>
      <p:sp>
        <p:nvSpPr>
          <p:cNvPr id="34" name="Text 32"/>
          <p:cNvSpPr/>
          <p:nvPr/>
        </p:nvSpPr>
        <p:spPr>
          <a:xfrm>
            <a:off x="762000" y="9686925"/>
            <a:ext cx="3303770" cy="180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75" spc="137" kern="0" dirty="0">
                <a:solidFill>
                  <a:srgbClr val="F7F4EE">
                    <a:alpha val="62000"/>
                  </a:srgbClr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[YOUR FIRM] — INVESTOR BRIEF [YEAR]</a:t>
            </a:r>
            <a:endParaRPr lang="en-US" sz="975" dirty="0"/>
          </a:p>
        </p:txBody>
      </p:sp>
      <p:sp>
        <p:nvSpPr>
          <p:cNvPr id="35" name="Text 33"/>
          <p:cNvSpPr/>
          <p:nvPr/>
        </p:nvSpPr>
        <p:spPr>
          <a:xfrm>
            <a:off x="15784785" y="9686925"/>
            <a:ext cx="1817415" cy="180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75" spc="137" kern="0" dirty="0">
                <a:solidFill>
                  <a:srgbClr val="F7F4EE">
                    <a:alpha val="62000"/>
                  </a:srgbClr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10 · TRACK RECORD</a:t>
            </a:r>
            <a:endParaRPr lang="en-US" sz="97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058400" cy="10287000"/>
          </a:xfrm>
          <a:prstGeom prst="rect">
            <a:avLst/>
          </a:prstGeom>
          <a:solidFill>
            <a:srgbClr val="1F3548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0058400" cy="5143500"/>
          </a:xfrm>
          <a:prstGeom prst="rect">
            <a:avLst/>
          </a:prstGeom>
          <a:solidFill>
            <a:srgbClr val="1F3548"/>
          </a:solidFill>
          <a:ln/>
        </p:spPr>
      </p:sp>
      <p:sp>
        <p:nvSpPr>
          <p:cNvPr id="4" name="Text 2"/>
          <p:cNvSpPr/>
          <p:nvPr/>
        </p:nvSpPr>
        <p:spPr>
          <a:xfrm>
            <a:off x="0" y="0"/>
            <a:ext cx="10360152" cy="2143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200" dirty="0">
                <a:solidFill>
                  <a:srgbClr val="1324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Before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0" y="5143500"/>
            <a:ext cx="10058400" cy="381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6" name="Shape 4"/>
          <p:cNvSpPr/>
          <p:nvPr/>
        </p:nvSpPr>
        <p:spPr>
          <a:xfrm>
            <a:off x="0" y="5181600"/>
            <a:ext cx="10058400" cy="5105400"/>
          </a:xfrm>
          <a:prstGeom prst="rect">
            <a:avLst/>
          </a:prstGeom>
          <a:solidFill>
            <a:srgbClr val="1F3548"/>
          </a:solidFill>
          <a:ln/>
        </p:spPr>
      </p:sp>
      <p:sp>
        <p:nvSpPr>
          <p:cNvPr id="7" name="Text 5"/>
          <p:cNvSpPr/>
          <p:nvPr/>
        </p:nvSpPr>
        <p:spPr>
          <a:xfrm>
            <a:off x="0" y="5181600"/>
            <a:ext cx="10360152" cy="2143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200" dirty="0">
                <a:solidFill>
                  <a:srgbClr val="14B8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After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10058400" y="0"/>
            <a:ext cx="8229600" cy="102870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9" name="Text 7"/>
          <p:cNvSpPr/>
          <p:nvPr/>
        </p:nvSpPr>
        <p:spPr>
          <a:xfrm>
            <a:off x="11106150" y="1238250"/>
            <a:ext cx="1562323" cy="180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75" spc="195" kern="0" dirty="0">
                <a:solidFill>
                  <a:srgbClr val="5A738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CASE STUDY · 01</a:t>
            </a:r>
            <a:endParaRPr lang="en-US" sz="975" dirty="0"/>
          </a:p>
        </p:txBody>
      </p:sp>
      <p:sp>
        <p:nvSpPr>
          <p:cNvPr id="10" name="Text 8"/>
          <p:cNvSpPr/>
          <p:nvPr/>
        </p:nvSpPr>
        <p:spPr>
          <a:xfrm>
            <a:off x="16249501" y="1238250"/>
            <a:ext cx="1066949" cy="180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75" spc="195" kern="0" dirty="0">
                <a:solidFill>
                  <a:srgbClr val="5A738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[MARKET A]</a:t>
            </a:r>
            <a:endParaRPr lang="en-US" sz="975" dirty="0"/>
          </a:p>
        </p:txBody>
      </p:sp>
      <p:sp>
        <p:nvSpPr>
          <p:cNvPr id="11" name="Text 9"/>
          <p:cNvSpPr/>
          <p:nvPr/>
        </p:nvSpPr>
        <p:spPr>
          <a:xfrm>
            <a:off x="11106150" y="1552575"/>
            <a:ext cx="6318123" cy="228309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8000"/>
              </a:lnSpc>
              <a:buNone/>
            </a:pPr>
            <a:r>
              <a:rPr lang="en-US" sz="6000" b="1" spc="-120" kern="0" dirty="0">
                <a:solidFill>
                  <a:srgbClr val="1324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Hoarder property, </a:t>
            </a:r>
            <a:pPr algn="l" indent="0" marL="0">
              <a:lnSpc>
                <a:spcPct val="98000"/>
              </a:lnSpc>
              <a:buNone/>
            </a:pPr>
            <a:r>
              <a:rPr lang="en-US" sz="6000" i="1" spc="-120" kern="0" dirty="0">
                <a:solidFill>
                  <a:srgbClr val="14B8A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cash close </a:t>
            </a:r>
            <a:pPr algn="l" indent="0" marL="0">
              <a:lnSpc>
                <a:spcPct val="98000"/>
              </a:lnSpc>
              <a:buNone/>
            </a:pPr>
            <a:r>
              <a:rPr lang="en-US" sz="6000" b="1" spc="-120" kern="0" dirty="0">
                <a:solidFill>
                  <a:srgbClr val="1324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4 months.</a:t>
            </a:r>
            <a:endParaRPr lang="en-US" sz="6000" dirty="0"/>
          </a:p>
        </p:txBody>
      </p:sp>
      <p:sp>
        <p:nvSpPr>
          <p:cNvPr id="12" name="Text 10"/>
          <p:cNvSpPr/>
          <p:nvPr/>
        </p:nvSpPr>
        <p:spPr>
          <a:xfrm>
            <a:off x="11106150" y="4102373"/>
            <a:ext cx="6318123" cy="16153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8000"/>
              </a:lnSpc>
              <a:buNone/>
            </a:pPr>
            <a:r>
              <a:rPr lang="en-US" sz="2250" spc="-11" kern="0" dirty="0">
                <a:solidFill>
                  <a:srgbClr val="2B45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repeat borrower sought $290K to acquire a distressed property worth $590K renovated. They brought $70K cash and a credible rehab plan. We closed in </a:t>
            </a:r>
            <a:pPr algn="l" indent="0" marL="0">
              <a:lnSpc>
                <a:spcPct val="138000"/>
              </a:lnSpc>
              <a:buNone/>
            </a:pPr>
            <a:r>
              <a:rPr lang="en-US" sz="2250" b="1" spc="-11" kern="0" dirty="0">
                <a:solidFill>
                  <a:srgbClr val="2B45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days</a:t>
            </a:r>
            <a:pPr algn="l" indent="0" marL="0">
              <a:lnSpc>
                <a:spcPct val="138000"/>
              </a:lnSpc>
              <a:buNone/>
            </a:pPr>
            <a:r>
              <a:rPr lang="en-US" sz="2250" spc="-11" kern="0" dirty="0">
                <a:solidFill>
                  <a:srgbClr val="2B45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2250" dirty="0"/>
          </a:p>
        </p:txBody>
      </p:sp>
      <p:sp>
        <p:nvSpPr>
          <p:cNvPr id="13" name="Shape 11"/>
          <p:cNvSpPr/>
          <p:nvPr/>
        </p:nvSpPr>
        <p:spPr>
          <a:xfrm>
            <a:off x="11106150" y="6157913"/>
            <a:ext cx="6134100" cy="9525"/>
          </a:xfrm>
          <a:prstGeom prst="rect">
            <a:avLst/>
          </a:prstGeom>
          <a:solidFill>
            <a:srgbClr val="132434">
              <a:alpha val="16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>
            <a:off x="11106150" y="6905625"/>
            <a:ext cx="3067050" cy="9525"/>
          </a:xfrm>
          <a:prstGeom prst="rect">
            <a:avLst/>
          </a:prstGeom>
          <a:solidFill>
            <a:srgbClr val="132434">
              <a:alpha val="16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>
            <a:off x="14163675" y="6167438"/>
            <a:ext cx="9525" cy="747713"/>
          </a:xfrm>
          <a:prstGeom prst="rect">
            <a:avLst/>
          </a:prstGeom>
          <a:solidFill>
            <a:srgbClr val="132434">
              <a:alpha val="16000"/>
            </a:srgbClr>
          </a:solidFill>
          <a:ln/>
        </p:spPr>
      </p:sp>
      <p:sp>
        <p:nvSpPr>
          <p:cNvPr id="16" name="Text 14"/>
          <p:cNvSpPr/>
          <p:nvPr/>
        </p:nvSpPr>
        <p:spPr>
          <a:xfrm>
            <a:off x="11106150" y="6338888"/>
            <a:ext cx="2913793" cy="16668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00" spc="162" kern="0" dirty="0">
                <a:solidFill>
                  <a:srgbClr val="038C8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PURCHASE PRICE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11106150" y="6505575"/>
            <a:ext cx="2913793" cy="266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b="1" spc="-16" kern="0" dirty="0">
                <a:solidFill>
                  <a:srgbClr val="1324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$360,000</a:t>
            </a:r>
            <a:endParaRPr lang="en-US" sz="1650" dirty="0"/>
          </a:p>
        </p:txBody>
      </p:sp>
      <p:sp>
        <p:nvSpPr>
          <p:cNvPr id="18" name="Shape 16"/>
          <p:cNvSpPr/>
          <p:nvPr/>
        </p:nvSpPr>
        <p:spPr>
          <a:xfrm>
            <a:off x="14173200" y="6905625"/>
            <a:ext cx="3067050" cy="9525"/>
          </a:xfrm>
          <a:prstGeom prst="rect">
            <a:avLst/>
          </a:prstGeom>
          <a:solidFill>
            <a:srgbClr val="132434">
              <a:alpha val="16000"/>
            </a:srgbClr>
          </a:solidFill>
          <a:ln/>
        </p:spPr>
      </p:sp>
      <p:sp>
        <p:nvSpPr>
          <p:cNvPr id="19" name="Text 17"/>
          <p:cNvSpPr/>
          <p:nvPr/>
        </p:nvSpPr>
        <p:spPr>
          <a:xfrm>
            <a:off x="14401800" y="6338888"/>
            <a:ext cx="2923604" cy="16668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00" spc="162" kern="0" dirty="0">
                <a:solidFill>
                  <a:srgbClr val="038C8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AFTER-REPAIR VALUE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14401800" y="6505575"/>
            <a:ext cx="2923604" cy="266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b="1" spc="-16" kern="0" dirty="0">
                <a:solidFill>
                  <a:srgbClr val="1324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$590,000</a:t>
            </a:r>
            <a:endParaRPr lang="en-US" sz="1650" dirty="0"/>
          </a:p>
        </p:txBody>
      </p:sp>
      <p:sp>
        <p:nvSpPr>
          <p:cNvPr id="21" name="Shape 19"/>
          <p:cNvSpPr/>
          <p:nvPr/>
        </p:nvSpPr>
        <p:spPr>
          <a:xfrm>
            <a:off x="11106150" y="7653337"/>
            <a:ext cx="3067050" cy="9525"/>
          </a:xfrm>
          <a:prstGeom prst="rect">
            <a:avLst/>
          </a:prstGeom>
          <a:solidFill>
            <a:srgbClr val="132434">
              <a:alpha val="16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14163675" y="6915150"/>
            <a:ext cx="9525" cy="747713"/>
          </a:xfrm>
          <a:prstGeom prst="rect">
            <a:avLst/>
          </a:prstGeom>
          <a:solidFill>
            <a:srgbClr val="132434">
              <a:alpha val="16000"/>
            </a:srgbClr>
          </a:solidFill>
          <a:ln/>
        </p:spPr>
      </p:sp>
      <p:sp>
        <p:nvSpPr>
          <p:cNvPr id="23" name="Text 21"/>
          <p:cNvSpPr/>
          <p:nvPr/>
        </p:nvSpPr>
        <p:spPr>
          <a:xfrm>
            <a:off x="11106150" y="7086600"/>
            <a:ext cx="2913793" cy="16668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00" spc="162" kern="0" dirty="0">
                <a:solidFill>
                  <a:srgbClr val="038C8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LOAN AMOUNT</a:t>
            </a:r>
            <a:endParaRPr lang="en-US" sz="900" dirty="0"/>
          </a:p>
        </p:txBody>
      </p:sp>
      <p:sp>
        <p:nvSpPr>
          <p:cNvPr id="24" name="Text 22"/>
          <p:cNvSpPr/>
          <p:nvPr/>
        </p:nvSpPr>
        <p:spPr>
          <a:xfrm>
            <a:off x="11106150" y="7253288"/>
            <a:ext cx="2913793" cy="266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b="1" spc="-16" kern="0" dirty="0">
                <a:solidFill>
                  <a:srgbClr val="1324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$290,000</a:t>
            </a:r>
            <a:endParaRPr lang="en-US" sz="1650" dirty="0"/>
          </a:p>
        </p:txBody>
      </p:sp>
      <p:sp>
        <p:nvSpPr>
          <p:cNvPr id="25" name="Shape 23"/>
          <p:cNvSpPr/>
          <p:nvPr/>
        </p:nvSpPr>
        <p:spPr>
          <a:xfrm>
            <a:off x="14173200" y="7653337"/>
            <a:ext cx="3067050" cy="9525"/>
          </a:xfrm>
          <a:prstGeom prst="rect">
            <a:avLst/>
          </a:prstGeom>
          <a:solidFill>
            <a:srgbClr val="132434">
              <a:alpha val="16000"/>
            </a:srgbClr>
          </a:solidFill>
          <a:ln/>
        </p:spPr>
      </p:sp>
      <p:sp>
        <p:nvSpPr>
          <p:cNvPr id="26" name="Text 24"/>
          <p:cNvSpPr/>
          <p:nvPr/>
        </p:nvSpPr>
        <p:spPr>
          <a:xfrm>
            <a:off x="14401800" y="7086600"/>
            <a:ext cx="2923604" cy="16668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00" spc="162" kern="0" dirty="0">
                <a:solidFill>
                  <a:srgbClr val="038C8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LTV</a:t>
            </a:r>
            <a:endParaRPr lang="en-US" sz="900" dirty="0"/>
          </a:p>
        </p:txBody>
      </p:sp>
      <p:sp>
        <p:nvSpPr>
          <p:cNvPr id="27" name="Text 25"/>
          <p:cNvSpPr/>
          <p:nvPr/>
        </p:nvSpPr>
        <p:spPr>
          <a:xfrm>
            <a:off x="14401800" y="7253288"/>
            <a:ext cx="2923604" cy="266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b="1" spc="-16" kern="0" dirty="0">
                <a:solidFill>
                  <a:srgbClr val="1324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80%</a:t>
            </a:r>
            <a:endParaRPr lang="en-US" sz="1650" dirty="0"/>
          </a:p>
        </p:txBody>
      </p:sp>
      <p:sp>
        <p:nvSpPr>
          <p:cNvPr id="28" name="Shape 26"/>
          <p:cNvSpPr/>
          <p:nvPr/>
        </p:nvSpPr>
        <p:spPr>
          <a:xfrm>
            <a:off x="11106150" y="8401050"/>
            <a:ext cx="3067050" cy="9525"/>
          </a:xfrm>
          <a:prstGeom prst="rect">
            <a:avLst/>
          </a:prstGeom>
          <a:solidFill>
            <a:srgbClr val="132434">
              <a:alpha val="16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>
            <a:off x="14163675" y="7662863"/>
            <a:ext cx="9525" cy="747713"/>
          </a:xfrm>
          <a:prstGeom prst="rect">
            <a:avLst/>
          </a:prstGeom>
          <a:solidFill>
            <a:srgbClr val="132434">
              <a:alpha val="16000"/>
            </a:srgbClr>
          </a:solidFill>
          <a:ln/>
        </p:spPr>
      </p:sp>
      <p:sp>
        <p:nvSpPr>
          <p:cNvPr id="30" name="Text 28"/>
          <p:cNvSpPr/>
          <p:nvPr/>
        </p:nvSpPr>
        <p:spPr>
          <a:xfrm>
            <a:off x="11106150" y="7834313"/>
            <a:ext cx="2913793" cy="16668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00" spc="162" kern="0" dirty="0">
                <a:solidFill>
                  <a:srgbClr val="038C8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TERM</a:t>
            </a:r>
            <a:endParaRPr lang="en-US" sz="900" dirty="0"/>
          </a:p>
        </p:txBody>
      </p:sp>
      <p:sp>
        <p:nvSpPr>
          <p:cNvPr id="31" name="Text 29"/>
          <p:cNvSpPr/>
          <p:nvPr/>
        </p:nvSpPr>
        <p:spPr>
          <a:xfrm>
            <a:off x="11106150" y="8001000"/>
            <a:ext cx="2913793" cy="266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b="1" spc="-16" kern="0" dirty="0">
                <a:solidFill>
                  <a:srgbClr val="1324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mo. </a:t>
            </a:r>
            <a:pPr algn="l" indent="0" marL="0">
              <a:buNone/>
            </a:pPr>
            <a:r>
              <a:rPr lang="en-US" sz="1050" spc="-16" kern="0" dirty="0">
                <a:solidFill>
                  <a:srgbClr val="5A73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(completed in 4)</a:t>
            </a:r>
            <a:endParaRPr lang="en-US" sz="1650" dirty="0"/>
          </a:p>
        </p:txBody>
      </p:sp>
      <p:sp>
        <p:nvSpPr>
          <p:cNvPr id="32" name="Shape 30"/>
          <p:cNvSpPr/>
          <p:nvPr/>
        </p:nvSpPr>
        <p:spPr>
          <a:xfrm>
            <a:off x="14173200" y="8401050"/>
            <a:ext cx="3067050" cy="9525"/>
          </a:xfrm>
          <a:prstGeom prst="rect">
            <a:avLst/>
          </a:prstGeom>
          <a:solidFill>
            <a:srgbClr val="132434">
              <a:alpha val="16000"/>
            </a:srgbClr>
          </a:solidFill>
          <a:ln/>
        </p:spPr>
      </p:sp>
      <p:sp>
        <p:nvSpPr>
          <p:cNvPr id="33" name="Text 31"/>
          <p:cNvSpPr/>
          <p:nvPr/>
        </p:nvSpPr>
        <p:spPr>
          <a:xfrm>
            <a:off x="14401800" y="7834313"/>
            <a:ext cx="2923604" cy="16668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00" spc="162" kern="0" dirty="0">
                <a:solidFill>
                  <a:srgbClr val="038C8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DOWN PAYMENT + REHAB</a:t>
            </a:r>
            <a:endParaRPr lang="en-US" sz="900" dirty="0"/>
          </a:p>
        </p:txBody>
      </p:sp>
      <p:sp>
        <p:nvSpPr>
          <p:cNvPr id="34" name="Text 32"/>
          <p:cNvSpPr/>
          <p:nvPr/>
        </p:nvSpPr>
        <p:spPr>
          <a:xfrm>
            <a:off x="14401800" y="8001000"/>
            <a:ext cx="2923604" cy="266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b="1" spc="-16" kern="0" dirty="0">
                <a:solidFill>
                  <a:srgbClr val="1324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$70K + $45K </a:t>
            </a:r>
            <a:pPr algn="l" indent="0" marL="0">
              <a:buNone/>
            </a:pPr>
            <a:r>
              <a:rPr lang="en-US" sz="1050" spc="-16" kern="0" dirty="0">
                <a:solidFill>
                  <a:srgbClr val="5A73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borrower</a:t>
            </a:r>
            <a:endParaRPr lang="en-US" sz="1650" dirty="0"/>
          </a:p>
        </p:txBody>
      </p:sp>
      <p:sp>
        <p:nvSpPr>
          <p:cNvPr id="35" name="Shape 33"/>
          <p:cNvSpPr/>
          <p:nvPr/>
        </p:nvSpPr>
        <p:spPr>
          <a:xfrm>
            <a:off x="11106150" y="8448675"/>
            <a:ext cx="3067050" cy="790575"/>
          </a:xfrm>
          <a:prstGeom prst="rect">
            <a:avLst/>
          </a:prstGeom>
          <a:solidFill>
            <a:srgbClr val="132434"/>
          </a:solidFill>
          <a:ln/>
        </p:spPr>
      </p:sp>
      <p:sp>
        <p:nvSpPr>
          <p:cNvPr id="36" name="Shape 34"/>
          <p:cNvSpPr/>
          <p:nvPr/>
        </p:nvSpPr>
        <p:spPr>
          <a:xfrm>
            <a:off x="11106150" y="9229725"/>
            <a:ext cx="3067050" cy="9525"/>
          </a:xfrm>
          <a:prstGeom prst="rect">
            <a:avLst/>
          </a:prstGeom>
          <a:solidFill>
            <a:srgbClr val="132434">
              <a:alpha val="16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>
            <a:off x="14163675" y="8448675"/>
            <a:ext cx="9525" cy="790575"/>
          </a:xfrm>
          <a:prstGeom prst="rect">
            <a:avLst/>
          </a:prstGeom>
          <a:solidFill>
            <a:srgbClr val="132434">
              <a:alpha val="16000"/>
            </a:srgbClr>
          </a:solidFill>
          <a:ln/>
        </p:spPr>
      </p:sp>
      <p:sp>
        <p:nvSpPr>
          <p:cNvPr id="38" name="Text 36"/>
          <p:cNvSpPr/>
          <p:nvPr/>
        </p:nvSpPr>
        <p:spPr>
          <a:xfrm>
            <a:off x="11334750" y="8620125"/>
            <a:ext cx="2678335" cy="16668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00" spc="162" kern="0" dirty="0">
                <a:solidFill>
                  <a:srgbClr val="F7F4EE">
                    <a:alpha val="62000"/>
                  </a:srgbClr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INVESTOR PROFIT</a:t>
            </a:r>
            <a:endParaRPr lang="en-US" sz="900" dirty="0"/>
          </a:p>
        </p:txBody>
      </p:sp>
      <p:sp>
        <p:nvSpPr>
          <p:cNvPr id="39" name="Text 37"/>
          <p:cNvSpPr/>
          <p:nvPr/>
        </p:nvSpPr>
        <p:spPr>
          <a:xfrm>
            <a:off x="11334750" y="8786813"/>
            <a:ext cx="2678335" cy="30956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-19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$13,348 </a:t>
            </a:r>
            <a:pPr algn="l" indent="0" marL="0">
              <a:buNone/>
            </a:pPr>
            <a:r>
              <a:rPr lang="en-US" sz="1050" spc="-19" kern="0" dirty="0">
                <a:solidFill>
                  <a:srgbClr val="F7F4EE">
                    <a:alpha val="62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(12% net)</a:t>
            </a:r>
            <a:endParaRPr lang="en-US" sz="1950" dirty="0"/>
          </a:p>
        </p:txBody>
      </p:sp>
      <p:sp>
        <p:nvSpPr>
          <p:cNvPr id="40" name="Shape 38"/>
          <p:cNvSpPr/>
          <p:nvPr/>
        </p:nvSpPr>
        <p:spPr>
          <a:xfrm>
            <a:off x="14173200" y="8448675"/>
            <a:ext cx="3067050" cy="790575"/>
          </a:xfrm>
          <a:prstGeom prst="rect">
            <a:avLst/>
          </a:prstGeom>
          <a:solidFill>
            <a:srgbClr val="B5E2DF"/>
          </a:solidFill>
          <a:ln/>
        </p:spPr>
      </p:sp>
      <p:sp>
        <p:nvSpPr>
          <p:cNvPr id="41" name="Shape 39"/>
          <p:cNvSpPr/>
          <p:nvPr/>
        </p:nvSpPr>
        <p:spPr>
          <a:xfrm>
            <a:off x="14173200" y="9229725"/>
            <a:ext cx="3067050" cy="9525"/>
          </a:xfrm>
          <a:prstGeom prst="rect">
            <a:avLst/>
          </a:prstGeom>
          <a:solidFill>
            <a:srgbClr val="132434">
              <a:alpha val="16000"/>
            </a:srgbClr>
          </a:solidFill>
          <a:ln/>
        </p:spPr>
      </p:sp>
      <p:sp>
        <p:nvSpPr>
          <p:cNvPr id="42" name="Text 40"/>
          <p:cNvSpPr/>
          <p:nvPr/>
        </p:nvSpPr>
        <p:spPr>
          <a:xfrm>
            <a:off x="14401800" y="8620125"/>
            <a:ext cx="2688145" cy="16668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00" spc="162" kern="0" dirty="0">
                <a:solidFill>
                  <a:srgbClr val="13243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BORROWER PROFIT</a:t>
            </a:r>
            <a:endParaRPr lang="en-US" sz="900" dirty="0"/>
          </a:p>
        </p:txBody>
      </p:sp>
      <p:sp>
        <p:nvSpPr>
          <p:cNvPr id="43" name="Text 41"/>
          <p:cNvSpPr/>
          <p:nvPr/>
        </p:nvSpPr>
        <p:spPr>
          <a:xfrm>
            <a:off x="14401800" y="8786813"/>
            <a:ext cx="2688145" cy="30956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-19" kern="0" dirty="0">
                <a:solidFill>
                  <a:srgbClr val="1324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~$134,000</a:t>
            </a:r>
            <a:endParaRPr lang="en-US" sz="1950" dirty="0"/>
          </a:p>
        </p:txBody>
      </p:sp>
      <p:sp>
        <p:nvSpPr>
          <p:cNvPr id="44" name="Text 42"/>
          <p:cNvSpPr/>
          <p:nvPr/>
        </p:nvSpPr>
        <p:spPr>
          <a:xfrm>
            <a:off x="10241235" y="9686925"/>
            <a:ext cx="1909093" cy="180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75" spc="137" kern="0" dirty="0">
                <a:solidFill>
                  <a:srgbClr val="5A738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11 · CASE STUDY 01</a:t>
            </a:r>
            <a:endParaRPr lang="en-US" sz="975" dirty="0"/>
          </a:p>
        </p:txBody>
      </p:sp>
      <p:sp>
        <p:nvSpPr>
          <p:cNvPr id="45" name="Text 43"/>
          <p:cNvSpPr/>
          <p:nvPr/>
        </p:nvSpPr>
        <p:spPr>
          <a:xfrm>
            <a:off x="16609516" y="9686925"/>
            <a:ext cx="992684" cy="180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75" spc="137" kern="0" dirty="0">
                <a:solidFill>
                  <a:srgbClr val="5A738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[MARKET A]</a:t>
            </a:r>
            <a:endParaRPr lang="en-US" sz="97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058400" cy="10493573"/>
          </a:xfrm>
          <a:prstGeom prst="rect">
            <a:avLst/>
          </a:prstGeom>
          <a:solidFill>
            <a:srgbClr val="1F3548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0058400" cy="5246787"/>
          </a:xfrm>
          <a:prstGeom prst="rect">
            <a:avLst/>
          </a:prstGeom>
          <a:solidFill>
            <a:srgbClr val="1F3548"/>
          </a:solidFill>
          <a:ln/>
        </p:spPr>
      </p:sp>
      <p:sp>
        <p:nvSpPr>
          <p:cNvPr id="4" name="Text 2"/>
          <p:cNvSpPr/>
          <p:nvPr/>
        </p:nvSpPr>
        <p:spPr>
          <a:xfrm>
            <a:off x="0" y="0"/>
            <a:ext cx="10360152" cy="2143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200" dirty="0">
                <a:solidFill>
                  <a:srgbClr val="1324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Before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0" y="5246787"/>
            <a:ext cx="10058400" cy="38100"/>
          </a:xfrm>
          <a:prstGeom prst="rect">
            <a:avLst/>
          </a:prstGeom>
          <a:solidFill>
            <a:srgbClr val="132434"/>
          </a:solidFill>
          <a:ln/>
        </p:spPr>
      </p:sp>
      <p:sp>
        <p:nvSpPr>
          <p:cNvPr id="6" name="Shape 4"/>
          <p:cNvSpPr/>
          <p:nvPr/>
        </p:nvSpPr>
        <p:spPr>
          <a:xfrm>
            <a:off x="0" y="5284887"/>
            <a:ext cx="10058400" cy="5208687"/>
          </a:xfrm>
          <a:prstGeom prst="rect">
            <a:avLst/>
          </a:prstGeom>
          <a:solidFill>
            <a:srgbClr val="1F3548"/>
          </a:solidFill>
          <a:ln/>
        </p:spPr>
      </p:sp>
      <p:sp>
        <p:nvSpPr>
          <p:cNvPr id="7" name="Text 5"/>
          <p:cNvSpPr/>
          <p:nvPr/>
        </p:nvSpPr>
        <p:spPr>
          <a:xfrm>
            <a:off x="0" y="5284887"/>
            <a:ext cx="10360152" cy="2143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200" dirty="0">
                <a:solidFill>
                  <a:srgbClr val="14B8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After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10058400" y="0"/>
            <a:ext cx="8229600" cy="10493573"/>
          </a:xfrm>
          <a:prstGeom prst="rect">
            <a:avLst/>
          </a:prstGeom>
          <a:solidFill>
            <a:srgbClr val="132434"/>
          </a:solidFill>
          <a:ln/>
        </p:spPr>
      </p:sp>
      <p:sp>
        <p:nvSpPr>
          <p:cNvPr id="9" name="Text 7"/>
          <p:cNvSpPr/>
          <p:nvPr/>
        </p:nvSpPr>
        <p:spPr>
          <a:xfrm>
            <a:off x="11106150" y="1238250"/>
            <a:ext cx="1562323" cy="180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75" spc="195" kern="0" dirty="0">
                <a:solidFill>
                  <a:srgbClr val="5A738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CASE STUDY · 02</a:t>
            </a:r>
            <a:endParaRPr lang="en-US" sz="975" dirty="0"/>
          </a:p>
        </p:txBody>
      </p:sp>
      <p:sp>
        <p:nvSpPr>
          <p:cNvPr id="10" name="Text 8"/>
          <p:cNvSpPr/>
          <p:nvPr/>
        </p:nvSpPr>
        <p:spPr>
          <a:xfrm>
            <a:off x="16249501" y="1238250"/>
            <a:ext cx="1066949" cy="180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75" spc="195" kern="0" dirty="0">
                <a:solidFill>
                  <a:srgbClr val="5A738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[MARKET A]</a:t>
            </a:r>
            <a:endParaRPr lang="en-US" sz="975" dirty="0"/>
          </a:p>
        </p:txBody>
      </p:sp>
      <p:sp>
        <p:nvSpPr>
          <p:cNvPr id="11" name="Text 9"/>
          <p:cNvSpPr/>
          <p:nvPr/>
        </p:nvSpPr>
        <p:spPr>
          <a:xfrm>
            <a:off x="11106150" y="1552575"/>
            <a:ext cx="6318123" cy="22878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8000"/>
              </a:lnSpc>
              <a:buNone/>
            </a:pPr>
            <a:r>
              <a:rPr lang="en-US" sz="6000" b="1" spc="-12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Distressed asset, </a:t>
            </a:r>
            <a:pPr algn="l" indent="0" marL="0">
              <a:lnSpc>
                <a:spcPct val="98000"/>
              </a:lnSpc>
              <a:buNone/>
            </a:pPr>
            <a:r>
              <a:rPr lang="en-US" sz="6000" i="1" spc="-120" kern="0" dirty="0">
                <a:solidFill>
                  <a:srgbClr val="14B8A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structured rehab draws.</a:t>
            </a:r>
            <a:endParaRPr lang="en-US" sz="6000" dirty="0"/>
          </a:p>
        </p:txBody>
      </p:sp>
      <p:sp>
        <p:nvSpPr>
          <p:cNvPr id="12" name="Text 10"/>
          <p:cNvSpPr/>
          <p:nvPr/>
        </p:nvSpPr>
        <p:spPr>
          <a:xfrm>
            <a:off x="11106150" y="4107135"/>
            <a:ext cx="6318123" cy="200970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8000"/>
              </a:lnSpc>
              <a:buNone/>
            </a:pPr>
            <a:r>
              <a:rPr lang="en-US" sz="2250" spc="-11" kern="0" dirty="0">
                <a:solidFill>
                  <a:srgbClr val="F7F4EE">
                    <a:alpha val="62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Borrower acquired a distressed property at $150K (as-is value $180K, ARV $315K). Equity spread let us extend a $140K acquisition loan plus $40K in rehab paid as inspected draws. Sold in 10 months.</a:t>
            </a:r>
            <a:endParaRPr lang="en-US" sz="2250" dirty="0"/>
          </a:p>
        </p:txBody>
      </p:sp>
      <p:sp>
        <p:nvSpPr>
          <p:cNvPr id="13" name="Shape 11"/>
          <p:cNvSpPr/>
          <p:nvPr/>
        </p:nvSpPr>
        <p:spPr>
          <a:xfrm>
            <a:off x="11106150" y="6364486"/>
            <a:ext cx="6134100" cy="9525"/>
          </a:xfrm>
          <a:prstGeom prst="rect">
            <a:avLst/>
          </a:prstGeom>
          <a:solidFill>
            <a:srgbClr val="F7F4EE">
              <a:alpha val="22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>
            <a:off x="11106150" y="7112198"/>
            <a:ext cx="3067050" cy="9525"/>
          </a:xfrm>
          <a:prstGeom prst="rect">
            <a:avLst/>
          </a:prstGeom>
          <a:solidFill>
            <a:srgbClr val="F7F4EE">
              <a:alpha val="22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>
            <a:off x="14163675" y="6374011"/>
            <a:ext cx="9525" cy="747713"/>
          </a:xfrm>
          <a:prstGeom prst="rect">
            <a:avLst/>
          </a:prstGeom>
          <a:solidFill>
            <a:srgbClr val="F7F4EE">
              <a:alpha val="22000"/>
            </a:srgbClr>
          </a:solidFill>
          <a:ln/>
        </p:spPr>
      </p:sp>
      <p:sp>
        <p:nvSpPr>
          <p:cNvPr id="16" name="Text 14"/>
          <p:cNvSpPr/>
          <p:nvPr/>
        </p:nvSpPr>
        <p:spPr>
          <a:xfrm>
            <a:off x="11106150" y="6545461"/>
            <a:ext cx="2913793" cy="16668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00" spc="162" kern="0" dirty="0">
                <a:solidFill>
                  <a:srgbClr val="14B8A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PURCHASE PRICE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11106150" y="6712148"/>
            <a:ext cx="2913793" cy="266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b="1" spc="-16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$150,000</a:t>
            </a:r>
            <a:endParaRPr lang="en-US" sz="1650" dirty="0"/>
          </a:p>
        </p:txBody>
      </p:sp>
      <p:sp>
        <p:nvSpPr>
          <p:cNvPr id="18" name="Shape 16"/>
          <p:cNvSpPr/>
          <p:nvPr/>
        </p:nvSpPr>
        <p:spPr>
          <a:xfrm>
            <a:off x="14173200" y="7112198"/>
            <a:ext cx="3067050" cy="9525"/>
          </a:xfrm>
          <a:prstGeom prst="rect">
            <a:avLst/>
          </a:prstGeom>
          <a:solidFill>
            <a:srgbClr val="F7F4EE">
              <a:alpha val="22000"/>
            </a:srgbClr>
          </a:solidFill>
          <a:ln/>
        </p:spPr>
      </p:sp>
      <p:sp>
        <p:nvSpPr>
          <p:cNvPr id="19" name="Text 17"/>
          <p:cNvSpPr/>
          <p:nvPr/>
        </p:nvSpPr>
        <p:spPr>
          <a:xfrm>
            <a:off x="14401800" y="6545461"/>
            <a:ext cx="2923604" cy="16668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00" spc="162" kern="0" dirty="0">
                <a:solidFill>
                  <a:srgbClr val="14B8A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AFTER-REPAIR VALUE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14401800" y="6712148"/>
            <a:ext cx="2923604" cy="266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b="1" spc="-16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$315,000</a:t>
            </a:r>
            <a:endParaRPr lang="en-US" sz="1650" dirty="0"/>
          </a:p>
        </p:txBody>
      </p:sp>
      <p:sp>
        <p:nvSpPr>
          <p:cNvPr id="21" name="Shape 19"/>
          <p:cNvSpPr/>
          <p:nvPr/>
        </p:nvSpPr>
        <p:spPr>
          <a:xfrm>
            <a:off x="11106150" y="7859911"/>
            <a:ext cx="3067050" cy="9525"/>
          </a:xfrm>
          <a:prstGeom prst="rect">
            <a:avLst/>
          </a:prstGeom>
          <a:solidFill>
            <a:srgbClr val="F7F4EE">
              <a:alpha val="22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14163675" y="7121723"/>
            <a:ext cx="9525" cy="747713"/>
          </a:xfrm>
          <a:prstGeom prst="rect">
            <a:avLst/>
          </a:prstGeom>
          <a:solidFill>
            <a:srgbClr val="F7F4EE">
              <a:alpha val="22000"/>
            </a:srgbClr>
          </a:solidFill>
          <a:ln/>
        </p:spPr>
      </p:sp>
      <p:sp>
        <p:nvSpPr>
          <p:cNvPr id="23" name="Text 21"/>
          <p:cNvSpPr/>
          <p:nvPr/>
        </p:nvSpPr>
        <p:spPr>
          <a:xfrm>
            <a:off x="11106150" y="7293173"/>
            <a:ext cx="2913793" cy="16668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00" spc="162" kern="0" dirty="0">
                <a:solidFill>
                  <a:srgbClr val="14B8A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LOAN AMOUNT</a:t>
            </a:r>
            <a:endParaRPr lang="en-US" sz="900" dirty="0"/>
          </a:p>
        </p:txBody>
      </p:sp>
      <p:sp>
        <p:nvSpPr>
          <p:cNvPr id="24" name="Text 22"/>
          <p:cNvSpPr/>
          <p:nvPr/>
        </p:nvSpPr>
        <p:spPr>
          <a:xfrm>
            <a:off x="11106150" y="7459861"/>
            <a:ext cx="2913793" cy="266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b="1" spc="-16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$140K + $40K draws</a:t>
            </a:r>
            <a:endParaRPr lang="en-US" sz="1650" dirty="0"/>
          </a:p>
        </p:txBody>
      </p:sp>
      <p:sp>
        <p:nvSpPr>
          <p:cNvPr id="25" name="Shape 23"/>
          <p:cNvSpPr/>
          <p:nvPr/>
        </p:nvSpPr>
        <p:spPr>
          <a:xfrm>
            <a:off x="14173200" y="7859911"/>
            <a:ext cx="3067050" cy="9525"/>
          </a:xfrm>
          <a:prstGeom prst="rect">
            <a:avLst/>
          </a:prstGeom>
          <a:solidFill>
            <a:srgbClr val="F7F4EE">
              <a:alpha val="22000"/>
            </a:srgbClr>
          </a:solidFill>
          <a:ln/>
        </p:spPr>
      </p:sp>
      <p:sp>
        <p:nvSpPr>
          <p:cNvPr id="26" name="Text 24"/>
          <p:cNvSpPr/>
          <p:nvPr/>
        </p:nvSpPr>
        <p:spPr>
          <a:xfrm>
            <a:off x="14401800" y="7293173"/>
            <a:ext cx="2923604" cy="16668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00" spc="162" kern="0" dirty="0">
                <a:solidFill>
                  <a:srgbClr val="14B8A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LTV</a:t>
            </a:r>
            <a:endParaRPr lang="en-US" sz="900" dirty="0"/>
          </a:p>
        </p:txBody>
      </p:sp>
      <p:sp>
        <p:nvSpPr>
          <p:cNvPr id="27" name="Text 25"/>
          <p:cNvSpPr/>
          <p:nvPr/>
        </p:nvSpPr>
        <p:spPr>
          <a:xfrm>
            <a:off x="14401800" y="7459861"/>
            <a:ext cx="2923604" cy="266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b="1" spc="-16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77%</a:t>
            </a:r>
            <a:endParaRPr lang="en-US" sz="1650" dirty="0"/>
          </a:p>
        </p:txBody>
      </p:sp>
      <p:sp>
        <p:nvSpPr>
          <p:cNvPr id="28" name="Shape 26"/>
          <p:cNvSpPr/>
          <p:nvPr/>
        </p:nvSpPr>
        <p:spPr>
          <a:xfrm>
            <a:off x="11106150" y="8607623"/>
            <a:ext cx="3067050" cy="9525"/>
          </a:xfrm>
          <a:prstGeom prst="rect">
            <a:avLst/>
          </a:prstGeom>
          <a:solidFill>
            <a:srgbClr val="F7F4EE">
              <a:alpha val="22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>
            <a:off x="14163675" y="7869436"/>
            <a:ext cx="9525" cy="747713"/>
          </a:xfrm>
          <a:prstGeom prst="rect">
            <a:avLst/>
          </a:prstGeom>
          <a:solidFill>
            <a:srgbClr val="F7F4EE">
              <a:alpha val="22000"/>
            </a:srgbClr>
          </a:solidFill>
          <a:ln/>
        </p:spPr>
      </p:sp>
      <p:sp>
        <p:nvSpPr>
          <p:cNvPr id="30" name="Text 28"/>
          <p:cNvSpPr/>
          <p:nvPr/>
        </p:nvSpPr>
        <p:spPr>
          <a:xfrm>
            <a:off x="11106150" y="8040886"/>
            <a:ext cx="2913793" cy="16668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00" spc="162" kern="0" dirty="0">
                <a:solidFill>
                  <a:srgbClr val="14B8A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TERM</a:t>
            </a:r>
            <a:endParaRPr lang="en-US" sz="900" dirty="0"/>
          </a:p>
        </p:txBody>
      </p:sp>
      <p:sp>
        <p:nvSpPr>
          <p:cNvPr id="31" name="Text 29"/>
          <p:cNvSpPr/>
          <p:nvPr/>
        </p:nvSpPr>
        <p:spPr>
          <a:xfrm>
            <a:off x="11106150" y="8207573"/>
            <a:ext cx="2913793" cy="266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b="1" spc="-16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mo. </a:t>
            </a:r>
            <a:pPr algn="l" indent="0" marL="0">
              <a:buNone/>
            </a:pPr>
            <a:r>
              <a:rPr lang="en-US" sz="1050" spc="-16" kern="0" dirty="0">
                <a:solidFill>
                  <a:srgbClr val="F7F4EE">
                    <a:alpha val="62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(completed in 10)</a:t>
            </a:r>
            <a:endParaRPr lang="en-US" sz="1650" dirty="0"/>
          </a:p>
        </p:txBody>
      </p:sp>
      <p:sp>
        <p:nvSpPr>
          <p:cNvPr id="32" name="Shape 30"/>
          <p:cNvSpPr/>
          <p:nvPr/>
        </p:nvSpPr>
        <p:spPr>
          <a:xfrm>
            <a:off x="14173200" y="8607623"/>
            <a:ext cx="3067050" cy="9525"/>
          </a:xfrm>
          <a:prstGeom prst="rect">
            <a:avLst/>
          </a:prstGeom>
          <a:solidFill>
            <a:srgbClr val="F7F4EE">
              <a:alpha val="22000"/>
            </a:srgbClr>
          </a:solidFill>
          <a:ln/>
        </p:spPr>
      </p:sp>
      <p:sp>
        <p:nvSpPr>
          <p:cNvPr id="33" name="Text 31"/>
          <p:cNvSpPr/>
          <p:nvPr/>
        </p:nvSpPr>
        <p:spPr>
          <a:xfrm>
            <a:off x="14401800" y="8040886"/>
            <a:ext cx="2923604" cy="16668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00" spc="162" kern="0" dirty="0">
                <a:solidFill>
                  <a:srgbClr val="14B8A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DOWN PAYMENT + REHAB</a:t>
            </a:r>
            <a:endParaRPr lang="en-US" sz="900" dirty="0"/>
          </a:p>
        </p:txBody>
      </p:sp>
      <p:sp>
        <p:nvSpPr>
          <p:cNvPr id="34" name="Text 32"/>
          <p:cNvSpPr/>
          <p:nvPr/>
        </p:nvSpPr>
        <p:spPr>
          <a:xfrm>
            <a:off x="14401800" y="8207573"/>
            <a:ext cx="2923604" cy="266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b="1" spc="-16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$10K + $20K </a:t>
            </a:r>
            <a:pPr algn="l" indent="0" marL="0">
              <a:buNone/>
            </a:pPr>
            <a:r>
              <a:rPr lang="en-US" sz="1050" spc="-16" kern="0" dirty="0">
                <a:solidFill>
                  <a:srgbClr val="F7F4EE">
                    <a:alpha val="62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borrower</a:t>
            </a:r>
            <a:endParaRPr lang="en-US" sz="1650" dirty="0"/>
          </a:p>
        </p:txBody>
      </p:sp>
      <p:sp>
        <p:nvSpPr>
          <p:cNvPr id="35" name="Shape 33"/>
          <p:cNvSpPr/>
          <p:nvPr/>
        </p:nvSpPr>
        <p:spPr>
          <a:xfrm>
            <a:off x="11106150" y="8655248"/>
            <a:ext cx="3067050" cy="790575"/>
          </a:xfrm>
          <a:prstGeom prst="rect">
            <a:avLst/>
          </a:prstGeom>
          <a:solidFill>
            <a:srgbClr val="B5E2DF"/>
          </a:solidFill>
          <a:ln/>
        </p:spPr>
      </p:sp>
      <p:sp>
        <p:nvSpPr>
          <p:cNvPr id="36" name="Shape 34"/>
          <p:cNvSpPr/>
          <p:nvPr/>
        </p:nvSpPr>
        <p:spPr>
          <a:xfrm>
            <a:off x="11106150" y="9436298"/>
            <a:ext cx="3067050" cy="9525"/>
          </a:xfrm>
          <a:prstGeom prst="rect">
            <a:avLst/>
          </a:prstGeom>
          <a:solidFill>
            <a:srgbClr val="132434">
              <a:alpha val="16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>
            <a:off x="14163675" y="8655248"/>
            <a:ext cx="9525" cy="790575"/>
          </a:xfrm>
          <a:prstGeom prst="rect">
            <a:avLst/>
          </a:prstGeom>
          <a:solidFill>
            <a:srgbClr val="132434">
              <a:alpha val="16000"/>
            </a:srgbClr>
          </a:solidFill>
          <a:ln/>
        </p:spPr>
      </p:sp>
      <p:sp>
        <p:nvSpPr>
          <p:cNvPr id="38" name="Text 36"/>
          <p:cNvSpPr/>
          <p:nvPr/>
        </p:nvSpPr>
        <p:spPr>
          <a:xfrm>
            <a:off x="11334750" y="8826698"/>
            <a:ext cx="2678335" cy="16668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00" spc="162" kern="0" dirty="0">
                <a:solidFill>
                  <a:srgbClr val="13243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INVESTOR PROFIT</a:t>
            </a:r>
            <a:endParaRPr lang="en-US" sz="900" dirty="0"/>
          </a:p>
        </p:txBody>
      </p:sp>
      <p:sp>
        <p:nvSpPr>
          <p:cNvPr id="39" name="Text 37"/>
          <p:cNvSpPr/>
          <p:nvPr/>
        </p:nvSpPr>
        <p:spPr>
          <a:xfrm>
            <a:off x="11334750" y="8993386"/>
            <a:ext cx="2678335" cy="30956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-19" kern="0" dirty="0">
                <a:solidFill>
                  <a:srgbClr val="1324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$20,712 </a:t>
            </a:r>
            <a:pPr algn="l" indent="0" marL="0">
              <a:buNone/>
            </a:pPr>
            <a:r>
              <a:rPr lang="en-US" sz="1050" spc="-19" kern="0" dirty="0">
                <a:solidFill>
                  <a:srgbClr val="2B45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(12% net)</a:t>
            </a:r>
            <a:endParaRPr lang="en-US" sz="1950" dirty="0"/>
          </a:p>
        </p:txBody>
      </p:sp>
      <p:sp>
        <p:nvSpPr>
          <p:cNvPr id="40" name="Shape 38"/>
          <p:cNvSpPr/>
          <p:nvPr/>
        </p:nvSpPr>
        <p:spPr>
          <a:xfrm>
            <a:off x="14173200" y="8655248"/>
            <a:ext cx="3067050" cy="790575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1" name="Shape 39"/>
          <p:cNvSpPr/>
          <p:nvPr/>
        </p:nvSpPr>
        <p:spPr>
          <a:xfrm>
            <a:off x="14173200" y="9436298"/>
            <a:ext cx="3067050" cy="9525"/>
          </a:xfrm>
          <a:prstGeom prst="rect">
            <a:avLst/>
          </a:prstGeom>
          <a:solidFill>
            <a:srgbClr val="132434">
              <a:alpha val="16000"/>
            </a:srgbClr>
          </a:solidFill>
          <a:ln/>
        </p:spPr>
      </p:sp>
      <p:sp>
        <p:nvSpPr>
          <p:cNvPr id="42" name="Text 40"/>
          <p:cNvSpPr/>
          <p:nvPr/>
        </p:nvSpPr>
        <p:spPr>
          <a:xfrm>
            <a:off x="14401800" y="8826698"/>
            <a:ext cx="2688145" cy="16668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00" spc="162" kern="0" dirty="0">
                <a:solidFill>
                  <a:srgbClr val="13243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BORROWER PROFIT</a:t>
            </a:r>
            <a:endParaRPr lang="en-US" sz="900" dirty="0"/>
          </a:p>
        </p:txBody>
      </p:sp>
      <p:sp>
        <p:nvSpPr>
          <p:cNvPr id="43" name="Text 41"/>
          <p:cNvSpPr/>
          <p:nvPr/>
        </p:nvSpPr>
        <p:spPr>
          <a:xfrm>
            <a:off x="14401800" y="8993386"/>
            <a:ext cx="2688145" cy="30956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-19" kern="0" dirty="0">
                <a:solidFill>
                  <a:srgbClr val="1324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~$65,000</a:t>
            </a:r>
            <a:endParaRPr lang="en-US" sz="1950" dirty="0"/>
          </a:p>
        </p:txBody>
      </p:sp>
      <p:sp>
        <p:nvSpPr>
          <p:cNvPr id="44" name="Text 42"/>
          <p:cNvSpPr/>
          <p:nvPr/>
        </p:nvSpPr>
        <p:spPr>
          <a:xfrm>
            <a:off x="10241235" y="9686925"/>
            <a:ext cx="1909093" cy="180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75" spc="137" kern="0" dirty="0">
                <a:solidFill>
                  <a:srgbClr val="F7F4EE">
                    <a:alpha val="62000"/>
                  </a:srgbClr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12 · CASE STUDY 02</a:t>
            </a:r>
            <a:endParaRPr lang="en-US" sz="975" dirty="0"/>
          </a:p>
        </p:txBody>
      </p:sp>
      <p:sp>
        <p:nvSpPr>
          <p:cNvPr id="45" name="Text 43"/>
          <p:cNvSpPr/>
          <p:nvPr/>
        </p:nvSpPr>
        <p:spPr>
          <a:xfrm>
            <a:off x="16609516" y="9686925"/>
            <a:ext cx="992684" cy="180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75" spc="137" kern="0" dirty="0">
                <a:solidFill>
                  <a:srgbClr val="F7F4EE">
                    <a:alpha val="62000"/>
                  </a:srgbClr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[MARKET A]</a:t>
            </a:r>
            <a:endParaRPr lang="en-US" sz="97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058400" cy="10287000"/>
          </a:xfrm>
          <a:prstGeom prst="rect">
            <a:avLst/>
          </a:prstGeom>
          <a:solidFill>
            <a:srgbClr val="1F3548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0058400" cy="5143500"/>
          </a:xfrm>
          <a:prstGeom prst="rect">
            <a:avLst/>
          </a:prstGeom>
          <a:solidFill>
            <a:srgbClr val="1F3548"/>
          </a:solidFill>
          <a:ln/>
        </p:spPr>
      </p:sp>
      <p:sp>
        <p:nvSpPr>
          <p:cNvPr id="4" name="Text 2"/>
          <p:cNvSpPr/>
          <p:nvPr/>
        </p:nvSpPr>
        <p:spPr>
          <a:xfrm>
            <a:off x="0" y="0"/>
            <a:ext cx="10360152" cy="2143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200" dirty="0">
                <a:solidFill>
                  <a:srgbClr val="1324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Before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0" y="5143500"/>
            <a:ext cx="10058400" cy="381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6" name="Shape 4"/>
          <p:cNvSpPr/>
          <p:nvPr/>
        </p:nvSpPr>
        <p:spPr>
          <a:xfrm>
            <a:off x="0" y="5181600"/>
            <a:ext cx="10058400" cy="5105400"/>
          </a:xfrm>
          <a:prstGeom prst="rect">
            <a:avLst/>
          </a:prstGeom>
          <a:solidFill>
            <a:srgbClr val="1F3548"/>
          </a:solidFill>
          <a:ln/>
        </p:spPr>
      </p:sp>
      <p:sp>
        <p:nvSpPr>
          <p:cNvPr id="7" name="Text 5"/>
          <p:cNvSpPr/>
          <p:nvPr/>
        </p:nvSpPr>
        <p:spPr>
          <a:xfrm>
            <a:off x="0" y="5181600"/>
            <a:ext cx="10360152" cy="2143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200" dirty="0">
                <a:solidFill>
                  <a:srgbClr val="14B8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After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10058400" y="0"/>
            <a:ext cx="8229600" cy="102870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9" name="Text 7"/>
          <p:cNvSpPr/>
          <p:nvPr/>
        </p:nvSpPr>
        <p:spPr>
          <a:xfrm>
            <a:off x="11106150" y="1238250"/>
            <a:ext cx="1562323" cy="180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75" spc="195" kern="0" dirty="0">
                <a:solidFill>
                  <a:srgbClr val="5A738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CASE STUDY · 03</a:t>
            </a:r>
            <a:endParaRPr lang="en-US" sz="975" dirty="0"/>
          </a:p>
        </p:txBody>
      </p:sp>
      <p:sp>
        <p:nvSpPr>
          <p:cNvPr id="10" name="Text 8"/>
          <p:cNvSpPr/>
          <p:nvPr/>
        </p:nvSpPr>
        <p:spPr>
          <a:xfrm>
            <a:off x="15159707" y="1238250"/>
            <a:ext cx="2156743" cy="180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75" spc="195" kern="0" dirty="0">
                <a:solidFill>
                  <a:srgbClr val="5A738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TEAR-DOWN + NEW BUILD</a:t>
            </a:r>
            <a:endParaRPr lang="en-US" sz="975" dirty="0"/>
          </a:p>
        </p:txBody>
      </p:sp>
      <p:sp>
        <p:nvSpPr>
          <p:cNvPr id="11" name="Text 9"/>
          <p:cNvSpPr/>
          <p:nvPr/>
        </p:nvSpPr>
        <p:spPr>
          <a:xfrm>
            <a:off x="11106150" y="1552575"/>
            <a:ext cx="6318123" cy="153635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8000"/>
              </a:lnSpc>
              <a:buNone/>
            </a:pPr>
            <a:r>
              <a:rPr lang="en-US" sz="6000" b="1" spc="-120" kern="0" dirty="0">
                <a:solidFill>
                  <a:srgbClr val="1324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Land-up rebuild, </a:t>
            </a:r>
            <a:pPr algn="l" indent="0" marL="0">
              <a:lnSpc>
                <a:spcPct val="98000"/>
              </a:lnSpc>
              <a:buNone/>
            </a:pPr>
            <a:r>
              <a:rPr lang="en-US" sz="6000" i="1" spc="-120" kern="0" dirty="0">
                <a:solidFill>
                  <a:srgbClr val="14B8A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56% LTV at completion.</a:t>
            </a:r>
            <a:endParaRPr lang="en-US" sz="6000" dirty="0"/>
          </a:p>
        </p:txBody>
      </p:sp>
      <p:sp>
        <p:nvSpPr>
          <p:cNvPr id="12" name="Text 10"/>
          <p:cNvSpPr/>
          <p:nvPr/>
        </p:nvSpPr>
        <p:spPr>
          <a:xfrm>
            <a:off x="11106150" y="3355628"/>
            <a:ext cx="6318123" cy="200970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8000"/>
              </a:lnSpc>
              <a:buNone/>
            </a:pPr>
            <a:r>
              <a:rPr lang="en-US" sz="2250" spc="-11" kern="0" dirty="0">
                <a:solidFill>
                  <a:srgbClr val="2B45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Borrower owned the lot free-and-clear with a $50K shop on the rear. We financed the tear-down and ground-up build at an all-in cost of $160K. Refinance appraisal: $285K. The new home now operates as a short-term rental.</a:t>
            </a:r>
            <a:endParaRPr lang="en-US" sz="2250" dirty="0"/>
          </a:p>
        </p:txBody>
      </p:sp>
      <p:sp>
        <p:nvSpPr>
          <p:cNvPr id="13" name="Shape 11"/>
          <p:cNvSpPr/>
          <p:nvPr/>
        </p:nvSpPr>
        <p:spPr>
          <a:xfrm>
            <a:off x="11106150" y="6157913"/>
            <a:ext cx="6134100" cy="9525"/>
          </a:xfrm>
          <a:prstGeom prst="rect">
            <a:avLst/>
          </a:prstGeom>
          <a:solidFill>
            <a:srgbClr val="132434">
              <a:alpha val="16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>
            <a:off x="11106150" y="6905625"/>
            <a:ext cx="3067050" cy="9525"/>
          </a:xfrm>
          <a:prstGeom prst="rect">
            <a:avLst/>
          </a:prstGeom>
          <a:solidFill>
            <a:srgbClr val="132434">
              <a:alpha val="16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>
            <a:off x="14163675" y="6167438"/>
            <a:ext cx="9525" cy="747713"/>
          </a:xfrm>
          <a:prstGeom prst="rect">
            <a:avLst/>
          </a:prstGeom>
          <a:solidFill>
            <a:srgbClr val="132434">
              <a:alpha val="16000"/>
            </a:srgbClr>
          </a:solidFill>
          <a:ln/>
        </p:spPr>
      </p:sp>
      <p:sp>
        <p:nvSpPr>
          <p:cNvPr id="16" name="Text 14"/>
          <p:cNvSpPr/>
          <p:nvPr/>
        </p:nvSpPr>
        <p:spPr>
          <a:xfrm>
            <a:off x="11106150" y="6338888"/>
            <a:ext cx="2913793" cy="16668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00" spc="162" kern="0" dirty="0">
                <a:solidFill>
                  <a:srgbClr val="038C8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ALL-IN COST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11106150" y="6505575"/>
            <a:ext cx="2913793" cy="266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b="1" spc="-16" kern="0" dirty="0">
                <a:solidFill>
                  <a:srgbClr val="1324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$160,000</a:t>
            </a:r>
            <a:endParaRPr lang="en-US" sz="1650" dirty="0"/>
          </a:p>
        </p:txBody>
      </p:sp>
      <p:sp>
        <p:nvSpPr>
          <p:cNvPr id="18" name="Shape 16"/>
          <p:cNvSpPr/>
          <p:nvPr/>
        </p:nvSpPr>
        <p:spPr>
          <a:xfrm>
            <a:off x="14173200" y="6905625"/>
            <a:ext cx="3067050" cy="9525"/>
          </a:xfrm>
          <a:prstGeom prst="rect">
            <a:avLst/>
          </a:prstGeom>
          <a:solidFill>
            <a:srgbClr val="132434">
              <a:alpha val="16000"/>
            </a:srgbClr>
          </a:solidFill>
          <a:ln/>
        </p:spPr>
      </p:sp>
      <p:sp>
        <p:nvSpPr>
          <p:cNvPr id="19" name="Text 17"/>
          <p:cNvSpPr/>
          <p:nvPr/>
        </p:nvSpPr>
        <p:spPr>
          <a:xfrm>
            <a:off x="14401800" y="6338888"/>
            <a:ext cx="2923604" cy="16668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00" spc="162" kern="0" dirty="0">
                <a:solidFill>
                  <a:srgbClr val="038C8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AFTER-REPAIR VALUE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14401800" y="6505575"/>
            <a:ext cx="2923604" cy="266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b="1" spc="-16" kern="0" dirty="0">
                <a:solidFill>
                  <a:srgbClr val="1324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$285,000</a:t>
            </a:r>
            <a:endParaRPr lang="en-US" sz="1650" dirty="0"/>
          </a:p>
        </p:txBody>
      </p:sp>
      <p:sp>
        <p:nvSpPr>
          <p:cNvPr id="21" name="Shape 19"/>
          <p:cNvSpPr/>
          <p:nvPr/>
        </p:nvSpPr>
        <p:spPr>
          <a:xfrm>
            <a:off x="11106150" y="7653337"/>
            <a:ext cx="3067050" cy="9525"/>
          </a:xfrm>
          <a:prstGeom prst="rect">
            <a:avLst/>
          </a:prstGeom>
          <a:solidFill>
            <a:srgbClr val="132434">
              <a:alpha val="16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14163675" y="6915150"/>
            <a:ext cx="9525" cy="747713"/>
          </a:xfrm>
          <a:prstGeom prst="rect">
            <a:avLst/>
          </a:prstGeom>
          <a:solidFill>
            <a:srgbClr val="132434">
              <a:alpha val="16000"/>
            </a:srgbClr>
          </a:solidFill>
          <a:ln/>
        </p:spPr>
      </p:sp>
      <p:sp>
        <p:nvSpPr>
          <p:cNvPr id="23" name="Text 21"/>
          <p:cNvSpPr/>
          <p:nvPr/>
        </p:nvSpPr>
        <p:spPr>
          <a:xfrm>
            <a:off x="11106150" y="7086600"/>
            <a:ext cx="2913793" cy="16668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00" spc="162" kern="0" dirty="0">
                <a:solidFill>
                  <a:srgbClr val="038C8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LOAN AMOUNT</a:t>
            </a:r>
            <a:endParaRPr lang="en-US" sz="900" dirty="0"/>
          </a:p>
        </p:txBody>
      </p:sp>
      <p:sp>
        <p:nvSpPr>
          <p:cNvPr id="24" name="Text 22"/>
          <p:cNvSpPr/>
          <p:nvPr/>
        </p:nvSpPr>
        <p:spPr>
          <a:xfrm>
            <a:off x="11106150" y="7253288"/>
            <a:ext cx="2913793" cy="266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b="1" spc="-16" kern="0" dirty="0">
                <a:solidFill>
                  <a:srgbClr val="1324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$160,000</a:t>
            </a:r>
            <a:endParaRPr lang="en-US" sz="1650" dirty="0"/>
          </a:p>
        </p:txBody>
      </p:sp>
      <p:sp>
        <p:nvSpPr>
          <p:cNvPr id="25" name="Shape 23"/>
          <p:cNvSpPr/>
          <p:nvPr/>
        </p:nvSpPr>
        <p:spPr>
          <a:xfrm>
            <a:off x="14173200" y="7653337"/>
            <a:ext cx="3067050" cy="9525"/>
          </a:xfrm>
          <a:prstGeom prst="rect">
            <a:avLst/>
          </a:prstGeom>
          <a:solidFill>
            <a:srgbClr val="132434">
              <a:alpha val="16000"/>
            </a:srgbClr>
          </a:solidFill>
          <a:ln/>
        </p:spPr>
      </p:sp>
      <p:sp>
        <p:nvSpPr>
          <p:cNvPr id="26" name="Text 24"/>
          <p:cNvSpPr/>
          <p:nvPr/>
        </p:nvSpPr>
        <p:spPr>
          <a:xfrm>
            <a:off x="14401800" y="7086600"/>
            <a:ext cx="2923604" cy="16668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00" spc="162" kern="0" dirty="0">
                <a:solidFill>
                  <a:srgbClr val="038C8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LTV</a:t>
            </a:r>
            <a:endParaRPr lang="en-US" sz="900" dirty="0"/>
          </a:p>
        </p:txBody>
      </p:sp>
      <p:sp>
        <p:nvSpPr>
          <p:cNvPr id="27" name="Text 25"/>
          <p:cNvSpPr/>
          <p:nvPr/>
        </p:nvSpPr>
        <p:spPr>
          <a:xfrm>
            <a:off x="14401800" y="7253288"/>
            <a:ext cx="2923604" cy="266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b="1" spc="-16" kern="0" dirty="0">
                <a:solidFill>
                  <a:srgbClr val="1324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56%</a:t>
            </a:r>
            <a:endParaRPr lang="en-US" sz="1650" dirty="0"/>
          </a:p>
        </p:txBody>
      </p:sp>
      <p:sp>
        <p:nvSpPr>
          <p:cNvPr id="28" name="Shape 26"/>
          <p:cNvSpPr/>
          <p:nvPr/>
        </p:nvSpPr>
        <p:spPr>
          <a:xfrm>
            <a:off x="11106150" y="8401050"/>
            <a:ext cx="3067050" cy="9525"/>
          </a:xfrm>
          <a:prstGeom prst="rect">
            <a:avLst/>
          </a:prstGeom>
          <a:solidFill>
            <a:srgbClr val="132434">
              <a:alpha val="16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>
            <a:off x="14163675" y="7662863"/>
            <a:ext cx="9525" cy="747713"/>
          </a:xfrm>
          <a:prstGeom prst="rect">
            <a:avLst/>
          </a:prstGeom>
          <a:solidFill>
            <a:srgbClr val="132434">
              <a:alpha val="16000"/>
            </a:srgbClr>
          </a:solidFill>
          <a:ln/>
        </p:spPr>
      </p:sp>
      <p:sp>
        <p:nvSpPr>
          <p:cNvPr id="30" name="Text 28"/>
          <p:cNvSpPr/>
          <p:nvPr/>
        </p:nvSpPr>
        <p:spPr>
          <a:xfrm>
            <a:off x="11106150" y="7834313"/>
            <a:ext cx="2913793" cy="16668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00" spc="162" kern="0" dirty="0">
                <a:solidFill>
                  <a:srgbClr val="038C8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TERM</a:t>
            </a:r>
            <a:endParaRPr lang="en-US" sz="900" dirty="0"/>
          </a:p>
        </p:txBody>
      </p:sp>
      <p:sp>
        <p:nvSpPr>
          <p:cNvPr id="31" name="Text 29"/>
          <p:cNvSpPr/>
          <p:nvPr/>
        </p:nvSpPr>
        <p:spPr>
          <a:xfrm>
            <a:off x="11106150" y="8001000"/>
            <a:ext cx="2913793" cy="266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b="1" spc="-16" kern="0" dirty="0">
                <a:solidFill>
                  <a:srgbClr val="1324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mo. </a:t>
            </a:r>
            <a:pPr algn="l" indent="0" marL="0">
              <a:buNone/>
            </a:pPr>
            <a:r>
              <a:rPr lang="en-US" sz="1050" spc="-16" kern="0" dirty="0">
                <a:solidFill>
                  <a:srgbClr val="5A73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(completed in 9)</a:t>
            </a:r>
            <a:endParaRPr lang="en-US" sz="1650" dirty="0"/>
          </a:p>
        </p:txBody>
      </p:sp>
      <p:sp>
        <p:nvSpPr>
          <p:cNvPr id="32" name="Shape 30"/>
          <p:cNvSpPr/>
          <p:nvPr/>
        </p:nvSpPr>
        <p:spPr>
          <a:xfrm>
            <a:off x="14173200" y="8401050"/>
            <a:ext cx="3067050" cy="9525"/>
          </a:xfrm>
          <a:prstGeom prst="rect">
            <a:avLst/>
          </a:prstGeom>
          <a:solidFill>
            <a:srgbClr val="132434">
              <a:alpha val="16000"/>
            </a:srgbClr>
          </a:solidFill>
          <a:ln/>
        </p:spPr>
      </p:sp>
      <p:sp>
        <p:nvSpPr>
          <p:cNvPr id="33" name="Text 31"/>
          <p:cNvSpPr/>
          <p:nvPr/>
        </p:nvSpPr>
        <p:spPr>
          <a:xfrm>
            <a:off x="14401800" y="7834313"/>
            <a:ext cx="2923604" cy="16668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00" spc="162" kern="0" dirty="0">
                <a:solidFill>
                  <a:srgbClr val="038C8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EXIT</a:t>
            </a:r>
            <a:endParaRPr lang="en-US" sz="900" dirty="0"/>
          </a:p>
        </p:txBody>
      </p:sp>
      <p:sp>
        <p:nvSpPr>
          <p:cNvPr id="34" name="Text 32"/>
          <p:cNvSpPr/>
          <p:nvPr/>
        </p:nvSpPr>
        <p:spPr>
          <a:xfrm>
            <a:off x="14401800" y="8001000"/>
            <a:ext cx="2923604" cy="266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b="1" spc="-16" kern="0" dirty="0">
                <a:solidFill>
                  <a:srgbClr val="1324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Refinance </a:t>
            </a:r>
            <a:pPr algn="l" indent="0" marL="0">
              <a:buNone/>
            </a:pPr>
            <a:r>
              <a:rPr lang="en-US" sz="1050" spc="-16" kern="0" dirty="0">
                <a:solidFill>
                  <a:srgbClr val="5A73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 completion</a:t>
            </a:r>
            <a:endParaRPr lang="en-US" sz="1650" dirty="0"/>
          </a:p>
        </p:txBody>
      </p:sp>
      <p:sp>
        <p:nvSpPr>
          <p:cNvPr id="35" name="Shape 33"/>
          <p:cNvSpPr/>
          <p:nvPr/>
        </p:nvSpPr>
        <p:spPr>
          <a:xfrm>
            <a:off x="11106150" y="8448675"/>
            <a:ext cx="3067050" cy="790575"/>
          </a:xfrm>
          <a:prstGeom prst="rect">
            <a:avLst/>
          </a:prstGeom>
          <a:solidFill>
            <a:srgbClr val="132434"/>
          </a:solidFill>
          <a:ln/>
        </p:spPr>
      </p:sp>
      <p:sp>
        <p:nvSpPr>
          <p:cNvPr id="36" name="Shape 34"/>
          <p:cNvSpPr/>
          <p:nvPr/>
        </p:nvSpPr>
        <p:spPr>
          <a:xfrm>
            <a:off x="11106150" y="9229725"/>
            <a:ext cx="3067050" cy="9525"/>
          </a:xfrm>
          <a:prstGeom prst="rect">
            <a:avLst/>
          </a:prstGeom>
          <a:solidFill>
            <a:srgbClr val="132434">
              <a:alpha val="16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>
            <a:off x="14163675" y="8448675"/>
            <a:ext cx="9525" cy="790575"/>
          </a:xfrm>
          <a:prstGeom prst="rect">
            <a:avLst/>
          </a:prstGeom>
          <a:solidFill>
            <a:srgbClr val="132434">
              <a:alpha val="16000"/>
            </a:srgbClr>
          </a:solidFill>
          <a:ln/>
        </p:spPr>
      </p:sp>
      <p:sp>
        <p:nvSpPr>
          <p:cNvPr id="38" name="Text 36"/>
          <p:cNvSpPr/>
          <p:nvPr/>
        </p:nvSpPr>
        <p:spPr>
          <a:xfrm>
            <a:off x="11334750" y="8620125"/>
            <a:ext cx="2678335" cy="16668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00" spc="162" kern="0" dirty="0">
                <a:solidFill>
                  <a:srgbClr val="F7F4EE">
                    <a:alpha val="62000"/>
                  </a:srgbClr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INVESTOR PROFIT</a:t>
            </a:r>
            <a:endParaRPr lang="en-US" sz="900" dirty="0"/>
          </a:p>
        </p:txBody>
      </p:sp>
      <p:sp>
        <p:nvSpPr>
          <p:cNvPr id="39" name="Text 37"/>
          <p:cNvSpPr/>
          <p:nvPr/>
        </p:nvSpPr>
        <p:spPr>
          <a:xfrm>
            <a:off x="11334750" y="8786813"/>
            <a:ext cx="2678335" cy="30956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-19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$14,203 </a:t>
            </a:r>
            <a:pPr algn="l" indent="0" marL="0">
              <a:buNone/>
            </a:pPr>
            <a:r>
              <a:rPr lang="en-US" sz="1050" spc="-19" kern="0" dirty="0">
                <a:solidFill>
                  <a:srgbClr val="F7F4EE">
                    <a:alpha val="62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(12% net)</a:t>
            </a:r>
            <a:endParaRPr lang="en-US" sz="1950" dirty="0"/>
          </a:p>
        </p:txBody>
      </p:sp>
      <p:sp>
        <p:nvSpPr>
          <p:cNvPr id="40" name="Shape 38"/>
          <p:cNvSpPr/>
          <p:nvPr/>
        </p:nvSpPr>
        <p:spPr>
          <a:xfrm>
            <a:off x="14173200" y="8448675"/>
            <a:ext cx="3067050" cy="790575"/>
          </a:xfrm>
          <a:prstGeom prst="rect">
            <a:avLst/>
          </a:prstGeom>
          <a:solidFill>
            <a:srgbClr val="B5E2DF"/>
          </a:solidFill>
          <a:ln/>
        </p:spPr>
      </p:sp>
      <p:sp>
        <p:nvSpPr>
          <p:cNvPr id="41" name="Shape 39"/>
          <p:cNvSpPr/>
          <p:nvPr/>
        </p:nvSpPr>
        <p:spPr>
          <a:xfrm>
            <a:off x="14173200" y="9229725"/>
            <a:ext cx="3067050" cy="9525"/>
          </a:xfrm>
          <a:prstGeom prst="rect">
            <a:avLst/>
          </a:prstGeom>
          <a:solidFill>
            <a:srgbClr val="132434">
              <a:alpha val="16000"/>
            </a:srgbClr>
          </a:solidFill>
          <a:ln/>
        </p:spPr>
      </p:sp>
      <p:sp>
        <p:nvSpPr>
          <p:cNvPr id="42" name="Text 40"/>
          <p:cNvSpPr/>
          <p:nvPr/>
        </p:nvSpPr>
        <p:spPr>
          <a:xfrm>
            <a:off x="14401800" y="8620125"/>
            <a:ext cx="2688145" cy="16668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00" spc="162" kern="0" dirty="0">
                <a:solidFill>
                  <a:srgbClr val="13243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BORROWER PROFIT</a:t>
            </a:r>
            <a:endParaRPr lang="en-US" sz="900" dirty="0"/>
          </a:p>
        </p:txBody>
      </p:sp>
      <p:sp>
        <p:nvSpPr>
          <p:cNvPr id="43" name="Text 41"/>
          <p:cNvSpPr/>
          <p:nvPr/>
        </p:nvSpPr>
        <p:spPr>
          <a:xfrm>
            <a:off x="14401800" y="8786813"/>
            <a:ext cx="2688145" cy="30956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spc="-19" kern="0" dirty="0">
                <a:solidFill>
                  <a:srgbClr val="1324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~$82,300</a:t>
            </a:r>
            <a:endParaRPr lang="en-US" sz="1950" dirty="0"/>
          </a:p>
        </p:txBody>
      </p:sp>
      <p:sp>
        <p:nvSpPr>
          <p:cNvPr id="44" name="Text 42"/>
          <p:cNvSpPr/>
          <p:nvPr/>
        </p:nvSpPr>
        <p:spPr>
          <a:xfrm>
            <a:off x="10241235" y="9686925"/>
            <a:ext cx="1909093" cy="180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75" spc="137" kern="0" dirty="0">
                <a:solidFill>
                  <a:srgbClr val="5A738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13 · CASE STUDY 03</a:t>
            </a:r>
            <a:endParaRPr lang="en-US" sz="975" dirty="0"/>
          </a:p>
        </p:txBody>
      </p:sp>
      <p:sp>
        <p:nvSpPr>
          <p:cNvPr id="45" name="Text 43"/>
          <p:cNvSpPr/>
          <p:nvPr/>
        </p:nvSpPr>
        <p:spPr>
          <a:xfrm>
            <a:off x="15784785" y="9686925"/>
            <a:ext cx="1817415" cy="180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75" spc="137" kern="0" dirty="0">
                <a:solidFill>
                  <a:srgbClr val="5A738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TEAR-DOWN + REBUILD</a:t>
            </a:r>
            <a:endParaRPr lang="en-US" sz="97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3243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62000" y="640110"/>
            <a:ext cx="57150" cy="159990"/>
          </a:xfrm>
          <a:prstGeom prst="rect">
            <a:avLst/>
          </a:prstGeom>
          <a:solidFill>
            <a:srgbClr val="14B8A6"/>
          </a:solidFill>
          <a:ln/>
        </p:spPr>
      </p:sp>
      <p:sp>
        <p:nvSpPr>
          <p:cNvPr id="3" name="Shape 1"/>
          <p:cNvSpPr/>
          <p:nvPr/>
        </p:nvSpPr>
        <p:spPr>
          <a:xfrm>
            <a:off x="857250" y="592113"/>
            <a:ext cx="57150" cy="207987"/>
          </a:xfrm>
          <a:prstGeom prst="rect">
            <a:avLst/>
          </a:prstGeom>
          <a:solidFill>
            <a:srgbClr val="14B8A6"/>
          </a:solidFill>
          <a:ln/>
        </p:spPr>
      </p:sp>
      <p:sp>
        <p:nvSpPr>
          <p:cNvPr id="4" name="Shape 2"/>
          <p:cNvSpPr/>
          <p:nvPr/>
        </p:nvSpPr>
        <p:spPr>
          <a:xfrm>
            <a:off x="952500" y="533400"/>
            <a:ext cx="57150" cy="266700"/>
          </a:xfrm>
          <a:prstGeom prst="rect">
            <a:avLst/>
          </a:prstGeom>
          <a:solidFill>
            <a:srgbClr val="14B8A6"/>
          </a:solidFill>
          <a:ln/>
        </p:spPr>
      </p:sp>
      <p:sp>
        <p:nvSpPr>
          <p:cNvPr id="5" name="Text 3"/>
          <p:cNvSpPr/>
          <p:nvPr/>
        </p:nvSpPr>
        <p:spPr>
          <a:xfrm>
            <a:off x="1181100" y="592931"/>
            <a:ext cx="1161827" cy="18573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050" spc="147" kern="0" dirty="0">
                <a:solidFill>
                  <a:srgbClr val="F7F4EE">
                    <a:alpha val="62000"/>
                  </a:srgbClr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[YOUR FIRM]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14525179" y="592931"/>
            <a:ext cx="2119461" cy="18573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050" spc="147" kern="0" dirty="0">
                <a:solidFill>
                  <a:srgbClr val="F7F4EE">
                    <a:alpha val="62000"/>
                  </a:srgbClr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RISK &amp; SAFEGUARDS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16835140" y="592931"/>
            <a:ext cx="767060" cy="18573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050" spc="147" kern="0" dirty="0">
                <a:solidFill>
                  <a:srgbClr val="F7F4EE">
                    <a:alpha val="62000"/>
                  </a:srgbClr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14 / 17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1143000" y="1333500"/>
            <a:ext cx="9889236" cy="18573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050" spc="231" kern="0" dirty="0">
                <a:solidFill>
                  <a:srgbClr val="14B8A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RISK &amp; SAFEGUARDS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1143000" y="1709738"/>
            <a:ext cx="9889236" cy="135954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6000"/>
              </a:lnSpc>
              <a:buNone/>
            </a:pPr>
            <a:r>
              <a:rPr lang="en-US" sz="5400" b="1" spc="-108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can go wrong — and </a:t>
            </a:r>
            <a:pPr algn="l" indent="0" marL="0">
              <a:lnSpc>
                <a:spcPct val="96000"/>
              </a:lnSpc>
              <a:buNone/>
            </a:pPr>
            <a:r>
              <a:rPr lang="en-US" sz="5400" i="1" spc="-108" kern="0" dirty="0">
                <a:solidFill>
                  <a:srgbClr val="14B8A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how we protect you </a:t>
            </a:r>
            <a:pPr algn="l" indent="0" marL="0">
              <a:lnSpc>
                <a:spcPct val="96000"/>
              </a:lnSpc>
              <a:buNone/>
            </a:pPr>
            <a:r>
              <a:rPr lang="en-US" sz="5400" b="1" spc="-108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when it does.</a:t>
            </a:r>
            <a:endParaRPr lang="en-US" sz="5400" dirty="0"/>
          </a:p>
        </p:txBody>
      </p:sp>
      <p:sp>
        <p:nvSpPr>
          <p:cNvPr id="10" name="Text 8"/>
          <p:cNvSpPr/>
          <p:nvPr/>
        </p:nvSpPr>
        <p:spPr>
          <a:xfrm>
            <a:off x="15780841" y="1333500"/>
            <a:ext cx="1364159" cy="180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r" indent="0" marL="0">
              <a:buNone/>
            </a:pPr>
            <a:r>
              <a:rPr lang="en-US" sz="975" spc="195" kern="0" dirty="0">
                <a:solidFill>
                  <a:srgbClr val="F7F4EE">
                    <a:alpha val="62000"/>
                  </a:srgbClr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EXHIBIT · 005</a:t>
            </a:r>
            <a:endParaRPr lang="en-US" sz="975" dirty="0"/>
          </a:p>
        </p:txBody>
      </p:sp>
      <p:sp>
        <p:nvSpPr>
          <p:cNvPr id="11" name="Text 9"/>
          <p:cNvSpPr/>
          <p:nvPr/>
        </p:nvSpPr>
        <p:spPr>
          <a:xfrm>
            <a:off x="15780841" y="1533525"/>
            <a:ext cx="1364159" cy="2381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r" indent="0" marL="0">
              <a:buNone/>
            </a:pPr>
            <a:r>
              <a:rPr lang="en-US" sz="1350" dirty="0">
                <a:solidFill>
                  <a:srgbClr val="F7F4EE">
                    <a:alpha val="62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Default waterfall</a:t>
            </a:r>
            <a:endParaRPr lang="en-US" sz="1350" dirty="0"/>
          </a:p>
        </p:txBody>
      </p:sp>
      <p:sp>
        <p:nvSpPr>
          <p:cNvPr id="12" name="Text 10"/>
          <p:cNvSpPr/>
          <p:nvPr/>
        </p:nvSpPr>
        <p:spPr>
          <a:xfrm>
            <a:off x="1143000" y="4095750"/>
            <a:ext cx="8562102" cy="180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75" spc="195" kern="0" dirty="0">
                <a:solidFill>
                  <a:srgbClr val="14B8A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LAYERED DOWNSIDE PROTECTION</a:t>
            </a:r>
            <a:endParaRPr lang="en-US" sz="975" dirty="0"/>
          </a:p>
        </p:txBody>
      </p:sp>
      <p:sp>
        <p:nvSpPr>
          <p:cNvPr id="13" name="Shape 11"/>
          <p:cNvSpPr/>
          <p:nvPr/>
        </p:nvSpPr>
        <p:spPr>
          <a:xfrm>
            <a:off x="1143000" y="4429125"/>
            <a:ext cx="8312721" cy="9525"/>
          </a:xfrm>
          <a:prstGeom prst="rect">
            <a:avLst/>
          </a:prstGeom>
          <a:solidFill>
            <a:srgbClr val="F7F4EE">
              <a:alpha val="22000"/>
            </a:srgbClr>
          </a:solidFill>
          <a:ln/>
        </p:spPr>
      </p:sp>
      <p:sp>
        <p:nvSpPr>
          <p:cNvPr id="14" name="Text 12"/>
          <p:cNvSpPr/>
          <p:nvPr/>
        </p:nvSpPr>
        <p:spPr>
          <a:xfrm>
            <a:off x="1143000" y="4629150"/>
            <a:ext cx="685800" cy="381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100" i="1" dirty="0">
                <a:solidFill>
                  <a:srgbClr val="14B8A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i.</a:t>
            </a:r>
            <a:endParaRPr lang="en-US" sz="2100" dirty="0"/>
          </a:p>
        </p:txBody>
      </p:sp>
      <p:sp>
        <p:nvSpPr>
          <p:cNvPr id="15" name="Text 13"/>
          <p:cNvSpPr/>
          <p:nvPr/>
        </p:nvSpPr>
        <p:spPr>
          <a:xfrm>
            <a:off x="1981200" y="4629150"/>
            <a:ext cx="7698756" cy="266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Borrower defaults — we negotiate.</a:t>
            </a:r>
            <a:endParaRPr lang="en-US" sz="1650" dirty="0"/>
          </a:p>
        </p:txBody>
      </p:sp>
      <p:sp>
        <p:nvSpPr>
          <p:cNvPr id="16" name="Text 14"/>
          <p:cNvSpPr/>
          <p:nvPr/>
        </p:nvSpPr>
        <p:spPr>
          <a:xfrm>
            <a:off x="1981200" y="4933950"/>
            <a:ext cx="4888819" cy="495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7F4EE">
                    <a:alpha val="62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Often, We can remedy default directly with the borrower without filing — avoiding legal fees and recovering principal faster.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1143000" y="5581650"/>
            <a:ext cx="8312721" cy="9525"/>
          </a:xfrm>
          <a:prstGeom prst="rect">
            <a:avLst/>
          </a:prstGeom>
          <a:solidFill>
            <a:srgbClr val="F7F4EE">
              <a:alpha val="22000"/>
            </a:srgbClr>
          </a:solidFill>
          <a:ln/>
        </p:spPr>
      </p:sp>
      <p:sp>
        <p:nvSpPr>
          <p:cNvPr id="18" name="Text 16"/>
          <p:cNvSpPr/>
          <p:nvPr/>
        </p:nvSpPr>
        <p:spPr>
          <a:xfrm>
            <a:off x="1143000" y="5781675"/>
            <a:ext cx="685800" cy="381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100" i="1" dirty="0">
                <a:solidFill>
                  <a:srgbClr val="14B8A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ii.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1981200" y="5781675"/>
            <a:ext cx="7698756" cy="266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Negotiation fails — we foreclose.</a:t>
            </a:r>
            <a:endParaRPr lang="en-US" sz="1650" dirty="0"/>
          </a:p>
        </p:txBody>
      </p:sp>
      <p:sp>
        <p:nvSpPr>
          <p:cNvPr id="20" name="Text 18"/>
          <p:cNvSpPr/>
          <p:nvPr/>
        </p:nvSpPr>
        <p:spPr>
          <a:xfrm>
            <a:off x="1981200" y="6086475"/>
            <a:ext cx="4888819" cy="495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7F4EE">
                    <a:alpha val="62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Our first-lien position lets us foreclose and take the property as collateral. We lend in lender-friendly states to accelerate this.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1143000" y="6734175"/>
            <a:ext cx="8312721" cy="9525"/>
          </a:xfrm>
          <a:prstGeom prst="rect">
            <a:avLst/>
          </a:prstGeom>
          <a:solidFill>
            <a:srgbClr val="F7F4EE">
              <a:alpha val="22000"/>
            </a:srgbClr>
          </a:solidFill>
          <a:ln/>
        </p:spPr>
      </p:sp>
      <p:sp>
        <p:nvSpPr>
          <p:cNvPr id="22" name="Text 20"/>
          <p:cNvSpPr/>
          <p:nvPr/>
        </p:nvSpPr>
        <p:spPr>
          <a:xfrm>
            <a:off x="1143000" y="6934200"/>
            <a:ext cx="685800" cy="381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100" i="1" dirty="0">
                <a:solidFill>
                  <a:srgbClr val="14B8A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iii.</a:t>
            </a:r>
            <a:endParaRPr lang="en-US" sz="2100" dirty="0"/>
          </a:p>
        </p:txBody>
      </p:sp>
      <p:sp>
        <p:nvSpPr>
          <p:cNvPr id="23" name="Text 21"/>
          <p:cNvSpPr/>
          <p:nvPr/>
        </p:nvSpPr>
        <p:spPr>
          <a:xfrm>
            <a:off x="1981200" y="6934200"/>
            <a:ext cx="7698756" cy="266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Property recovered — we resell.</a:t>
            </a:r>
            <a:endParaRPr lang="en-US" sz="1650" dirty="0"/>
          </a:p>
        </p:txBody>
      </p:sp>
      <p:sp>
        <p:nvSpPr>
          <p:cNvPr id="24" name="Text 22"/>
          <p:cNvSpPr/>
          <p:nvPr/>
        </p:nvSpPr>
        <p:spPr>
          <a:xfrm>
            <a:off x="1981200" y="7239000"/>
            <a:ext cx="4888819" cy="495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7F4EE">
                    <a:alpha val="62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operate as a real estate firm. We can rehabilitate and resell recovered collateral in-house at our cost basis.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1143000" y="9039225"/>
            <a:ext cx="8312721" cy="9525"/>
          </a:xfrm>
          <a:prstGeom prst="rect">
            <a:avLst/>
          </a:prstGeom>
          <a:solidFill>
            <a:srgbClr val="F7F4EE">
              <a:alpha val="22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>
            <a:off x="1143000" y="7886700"/>
            <a:ext cx="8312721" cy="9525"/>
          </a:xfrm>
          <a:prstGeom prst="rect">
            <a:avLst/>
          </a:prstGeom>
          <a:solidFill>
            <a:srgbClr val="F7F4EE">
              <a:alpha val="22000"/>
            </a:srgbClr>
          </a:solidFill>
          <a:ln/>
        </p:spPr>
      </p:sp>
      <p:sp>
        <p:nvSpPr>
          <p:cNvPr id="27" name="Text 25"/>
          <p:cNvSpPr/>
          <p:nvPr/>
        </p:nvSpPr>
        <p:spPr>
          <a:xfrm>
            <a:off x="1143000" y="8086725"/>
            <a:ext cx="685800" cy="381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100" i="1" dirty="0">
                <a:solidFill>
                  <a:srgbClr val="14B8A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iv.</a:t>
            </a:r>
            <a:endParaRPr lang="en-US" sz="2100" dirty="0"/>
          </a:p>
        </p:txBody>
      </p:sp>
      <p:sp>
        <p:nvSpPr>
          <p:cNvPr id="28" name="Text 26"/>
          <p:cNvSpPr/>
          <p:nvPr/>
        </p:nvSpPr>
        <p:spPr>
          <a:xfrm>
            <a:off x="1981200" y="8086725"/>
            <a:ext cx="7698756" cy="266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Equity buffer absorbs shock.</a:t>
            </a:r>
            <a:endParaRPr lang="en-US" sz="1650" dirty="0"/>
          </a:p>
        </p:txBody>
      </p:sp>
      <p:sp>
        <p:nvSpPr>
          <p:cNvPr id="29" name="Text 27"/>
          <p:cNvSpPr/>
          <p:nvPr/>
        </p:nvSpPr>
        <p:spPr>
          <a:xfrm>
            <a:off x="1981200" y="8391525"/>
            <a:ext cx="4888819" cy="495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7F4EE">
                    <a:alpha val="62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Loans are capped at 80% of ARV with most projects carrying 20%+ equity below the lien — the cushion that absorbs any value decline.</a:t>
            </a:r>
            <a:endParaRPr lang="en-US" sz="1200" dirty="0"/>
          </a:p>
        </p:txBody>
      </p:sp>
      <p:sp>
        <p:nvSpPr>
          <p:cNvPr id="30" name="Text 28"/>
          <p:cNvSpPr/>
          <p:nvPr/>
        </p:nvSpPr>
        <p:spPr>
          <a:xfrm>
            <a:off x="10217721" y="4095750"/>
            <a:ext cx="7135098" cy="180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75" spc="195" kern="0" dirty="0">
                <a:solidFill>
                  <a:srgbClr val="14B8A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TRACK RECORD · DEFAULT SCENARIO</a:t>
            </a:r>
            <a:endParaRPr lang="en-US" sz="975" dirty="0"/>
          </a:p>
        </p:txBody>
      </p:sp>
      <p:sp>
        <p:nvSpPr>
          <p:cNvPr id="31" name="Shape 29"/>
          <p:cNvSpPr/>
          <p:nvPr/>
        </p:nvSpPr>
        <p:spPr>
          <a:xfrm>
            <a:off x="10217721" y="4467225"/>
            <a:ext cx="6927279" cy="9525"/>
          </a:xfrm>
          <a:prstGeom prst="rect">
            <a:avLst/>
          </a:prstGeom>
          <a:solidFill>
            <a:srgbClr val="F7F4EE">
              <a:alpha val="22000"/>
            </a:srgbClr>
          </a:solidFill>
          <a:ln/>
        </p:spPr>
      </p:sp>
      <p:sp>
        <p:nvSpPr>
          <p:cNvPr id="32" name="Text 30"/>
          <p:cNvSpPr/>
          <p:nvPr/>
        </p:nvSpPr>
        <p:spPr>
          <a:xfrm>
            <a:off x="10217721" y="4705350"/>
            <a:ext cx="3449782" cy="84273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8000"/>
              </a:lnSpc>
              <a:buNone/>
            </a:pPr>
            <a:r>
              <a:rPr lang="en-US" sz="7200" b="1" spc="-360" kern="0" dirty="0">
                <a:solidFill>
                  <a:srgbClr val="14B8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&lt;1</a:t>
            </a:r>
            <a:pPr algn="l" indent="0" marL="0">
              <a:lnSpc>
                <a:spcPct val="88000"/>
              </a:lnSpc>
              <a:buNone/>
            </a:pPr>
            <a:r>
              <a:rPr lang="en-US" sz="3000" spc="-360" kern="0" dirty="0">
                <a:solidFill>
                  <a:srgbClr val="F7F4EE">
                    <a:alpha val="62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%</a:t>
            </a:r>
            <a:endParaRPr lang="en-US" sz="7200" dirty="0"/>
          </a:p>
        </p:txBody>
      </p:sp>
      <p:sp>
        <p:nvSpPr>
          <p:cNvPr id="33" name="Text 31"/>
          <p:cNvSpPr/>
          <p:nvPr/>
        </p:nvSpPr>
        <p:spPr>
          <a:xfrm>
            <a:off x="10217721" y="5643339"/>
            <a:ext cx="3449782" cy="180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75" spc="195" kern="0" dirty="0">
                <a:solidFill>
                  <a:srgbClr val="F7F4EE">
                    <a:alpha val="62000"/>
                  </a:srgbClr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OF ALL LOANS DEFAULT</a:t>
            </a:r>
            <a:endParaRPr lang="en-US" sz="975" dirty="0"/>
          </a:p>
        </p:txBody>
      </p:sp>
      <p:sp>
        <p:nvSpPr>
          <p:cNvPr id="34" name="Text 32"/>
          <p:cNvSpPr/>
          <p:nvPr/>
        </p:nvSpPr>
        <p:spPr>
          <a:xfrm>
            <a:off x="13795623" y="4705350"/>
            <a:ext cx="3449858" cy="84273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8000"/>
              </a:lnSpc>
              <a:buNone/>
            </a:pPr>
            <a:r>
              <a:rPr lang="en-US" sz="7200" b="1" spc="-360" kern="0" dirty="0">
                <a:solidFill>
                  <a:srgbClr val="14B8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$0</a:t>
            </a:r>
            <a:endParaRPr lang="en-US" sz="7200" dirty="0"/>
          </a:p>
        </p:txBody>
      </p:sp>
      <p:sp>
        <p:nvSpPr>
          <p:cNvPr id="35" name="Text 33"/>
          <p:cNvSpPr/>
          <p:nvPr/>
        </p:nvSpPr>
        <p:spPr>
          <a:xfrm>
            <a:off x="13795623" y="5643339"/>
            <a:ext cx="3449858" cy="180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75" spc="195" kern="0" dirty="0">
                <a:solidFill>
                  <a:srgbClr val="F7F4EE">
                    <a:alpha val="62000"/>
                  </a:srgbClr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INVESTOR PRINCIPAL LOST</a:t>
            </a:r>
            <a:endParaRPr lang="en-US" sz="975" dirty="0"/>
          </a:p>
        </p:txBody>
      </p:sp>
      <p:sp>
        <p:nvSpPr>
          <p:cNvPr id="36" name="Shape 34"/>
          <p:cNvSpPr/>
          <p:nvPr/>
        </p:nvSpPr>
        <p:spPr>
          <a:xfrm>
            <a:off x="10217721" y="7481887"/>
            <a:ext cx="6927279" cy="9525"/>
          </a:xfrm>
          <a:prstGeom prst="rect">
            <a:avLst/>
          </a:prstGeom>
          <a:solidFill>
            <a:srgbClr val="F7F4EE">
              <a:alpha val="22000"/>
            </a:srgbClr>
          </a:solidFill>
          <a:ln/>
        </p:spPr>
      </p:sp>
      <p:sp>
        <p:nvSpPr>
          <p:cNvPr id="37" name="Text 35"/>
          <p:cNvSpPr/>
          <p:nvPr/>
        </p:nvSpPr>
        <p:spPr>
          <a:xfrm>
            <a:off x="10217721" y="7720013"/>
            <a:ext cx="7135098" cy="180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75" spc="195" kern="0" dirty="0">
                <a:solidFill>
                  <a:srgbClr val="F7F4EE">
                    <a:alpha val="62000"/>
                  </a:srgbClr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INVESTOR CANDOR</a:t>
            </a:r>
            <a:endParaRPr lang="en-US" sz="975" dirty="0"/>
          </a:p>
        </p:txBody>
      </p:sp>
      <p:sp>
        <p:nvSpPr>
          <p:cNvPr id="38" name="Text 36"/>
          <p:cNvSpPr/>
          <p:nvPr/>
        </p:nvSpPr>
        <p:spPr>
          <a:xfrm>
            <a:off x="10217721" y="7977188"/>
            <a:ext cx="7135098" cy="110966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5000"/>
              </a:lnSpc>
              <a:buNone/>
            </a:pPr>
            <a:r>
              <a:rPr lang="en-US" sz="2250" i="1" spc="-22" kern="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Private lending is </a:t>
            </a:r>
            <a:pPr algn="l" indent="0" marL="0">
              <a:lnSpc>
                <a:spcPct val="125000"/>
              </a:lnSpc>
              <a:buNone/>
            </a:pPr>
            <a:r>
              <a:rPr lang="en-US" sz="2250" i="1" spc="-22" kern="0" dirty="0">
                <a:solidFill>
                  <a:srgbClr val="14B8A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not risk-free. </a:t>
            </a:r>
            <a:pPr algn="l" indent="0" marL="0">
              <a:lnSpc>
                <a:spcPct val="125000"/>
              </a:lnSpc>
              <a:buNone/>
            </a:pPr>
            <a:r>
              <a:rPr lang="en-US" sz="2250" i="1" spc="-22" kern="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Real estate values can fall, borrowers can fail, and foreclosure timelines vary by state. We mitigate — we don’t eliminate.</a:t>
            </a:r>
            <a:endParaRPr lang="en-US" sz="2250" dirty="0"/>
          </a:p>
        </p:txBody>
      </p:sp>
      <p:sp>
        <p:nvSpPr>
          <p:cNvPr id="39" name="Text 37"/>
          <p:cNvSpPr/>
          <p:nvPr/>
        </p:nvSpPr>
        <p:spPr>
          <a:xfrm>
            <a:off x="762000" y="9686925"/>
            <a:ext cx="3303770" cy="180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75" spc="137" kern="0" dirty="0">
                <a:solidFill>
                  <a:srgbClr val="F7F4EE">
                    <a:alpha val="62000"/>
                  </a:srgbClr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[YOUR FIRM] — INVESTOR BRIEF [YEAR]</a:t>
            </a:r>
            <a:endParaRPr lang="en-US" sz="975" dirty="0"/>
          </a:p>
        </p:txBody>
      </p:sp>
      <p:sp>
        <p:nvSpPr>
          <p:cNvPr id="40" name="Text 38"/>
          <p:cNvSpPr/>
          <p:nvPr/>
        </p:nvSpPr>
        <p:spPr>
          <a:xfrm>
            <a:off x="16517913" y="9686925"/>
            <a:ext cx="1084287" cy="180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75" spc="137" kern="0" dirty="0">
                <a:solidFill>
                  <a:srgbClr val="F7F4EE">
                    <a:alpha val="62000"/>
                  </a:srgbClr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14 · RISK</a:t>
            </a:r>
            <a:endParaRPr lang="en-US" sz="97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3243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62000" y="640110"/>
            <a:ext cx="57150" cy="159990"/>
          </a:xfrm>
          <a:prstGeom prst="rect">
            <a:avLst/>
          </a:prstGeom>
          <a:solidFill>
            <a:srgbClr val="14B8A6"/>
          </a:solidFill>
          <a:ln/>
        </p:spPr>
      </p:sp>
      <p:sp>
        <p:nvSpPr>
          <p:cNvPr id="3" name="Shape 1"/>
          <p:cNvSpPr/>
          <p:nvPr/>
        </p:nvSpPr>
        <p:spPr>
          <a:xfrm>
            <a:off x="857250" y="592113"/>
            <a:ext cx="57150" cy="207987"/>
          </a:xfrm>
          <a:prstGeom prst="rect">
            <a:avLst/>
          </a:prstGeom>
          <a:solidFill>
            <a:srgbClr val="14B8A6"/>
          </a:solidFill>
          <a:ln/>
        </p:spPr>
      </p:sp>
      <p:sp>
        <p:nvSpPr>
          <p:cNvPr id="4" name="Shape 2"/>
          <p:cNvSpPr/>
          <p:nvPr/>
        </p:nvSpPr>
        <p:spPr>
          <a:xfrm>
            <a:off x="952500" y="533400"/>
            <a:ext cx="57150" cy="266700"/>
          </a:xfrm>
          <a:prstGeom prst="rect">
            <a:avLst/>
          </a:prstGeom>
          <a:solidFill>
            <a:srgbClr val="14B8A6"/>
          </a:solidFill>
          <a:ln/>
        </p:spPr>
      </p:sp>
      <p:sp>
        <p:nvSpPr>
          <p:cNvPr id="5" name="Text 3"/>
          <p:cNvSpPr/>
          <p:nvPr/>
        </p:nvSpPr>
        <p:spPr>
          <a:xfrm>
            <a:off x="1181100" y="592931"/>
            <a:ext cx="1161827" cy="18573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050" spc="147" kern="0" dirty="0">
                <a:solidFill>
                  <a:srgbClr val="F7F4EE">
                    <a:alpha val="62000"/>
                  </a:srgbClr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[YOUR FIRM]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13933066" y="592931"/>
            <a:ext cx="2714435" cy="18573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050" spc="147" kern="0" dirty="0">
                <a:solidFill>
                  <a:srgbClr val="F7F4EE">
                    <a:alpha val="62000"/>
                  </a:srgbClr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INVESTOR CONSIDERATIONS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16835140" y="592931"/>
            <a:ext cx="767060" cy="18573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050" spc="147" kern="0" dirty="0">
                <a:solidFill>
                  <a:srgbClr val="F7F4EE">
                    <a:alpha val="62000"/>
                  </a:srgbClr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15 / 17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1143000" y="1333500"/>
            <a:ext cx="16482060" cy="18573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050" spc="231" kern="0" dirty="0">
                <a:solidFill>
                  <a:srgbClr val="14B8A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INVESTOR CONSIDERATIONS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1143000" y="1747838"/>
            <a:ext cx="16482060" cy="92065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6000"/>
              </a:lnSpc>
              <a:buNone/>
            </a:pPr>
            <a:r>
              <a:rPr lang="en-US" sz="7200" b="1" spc="-144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 honest look at </a:t>
            </a:r>
            <a:pPr algn="l" indent="0" marL="0">
              <a:lnSpc>
                <a:spcPct val="96000"/>
              </a:lnSpc>
              <a:buNone/>
            </a:pPr>
            <a:r>
              <a:rPr lang="en-US" sz="7200" i="1" spc="-144" kern="0" dirty="0">
                <a:solidFill>
                  <a:srgbClr val="14B8A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both sides.</a:t>
            </a:r>
            <a:endParaRPr lang="en-US" sz="7200" dirty="0"/>
          </a:p>
        </p:txBody>
      </p:sp>
      <p:sp>
        <p:nvSpPr>
          <p:cNvPr id="10" name="Text 8"/>
          <p:cNvSpPr/>
          <p:nvPr/>
        </p:nvSpPr>
        <p:spPr>
          <a:xfrm>
            <a:off x="1143000" y="3871913"/>
            <a:ext cx="7691628" cy="2143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050" b="1" spc="231" kern="0" dirty="0">
                <a:solidFill>
                  <a:srgbClr val="14B8A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PROS · WHY THIS WORKS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1143000" y="4352925"/>
            <a:ext cx="7467600" cy="9525"/>
          </a:xfrm>
          <a:prstGeom prst="rect">
            <a:avLst/>
          </a:prstGeom>
          <a:solidFill>
            <a:srgbClr val="F7F4EE">
              <a:alpha val="22000"/>
            </a:srgbClr>
          </a:solidFill>
          <a:ln/>
        </p:spPr>
      </p:sp>
      <p:sp>
        <p:nvSpPr>
          <p:cNvPr id="12" name="Text 10"/>
          <p:cNvSpPr/>
          <p:nvPr/>
        </p:nvSpPr>
        <p:spPr>
          <a:xfrm>
            <a:off x="1143000" y="4572000"/>
            <a:ext cx="419100" cy="781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i="1" dirty="0">
                <a:solidFill>
                  <a:srgbClr val="14B8A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+</a:t>
            </a:r>
            <a:endParaRPr lang="en-US" sz="1650" dirty="0"/>
          </a:p>
        </p:txBody>
      </p:sp>
      <p:sp>
        <p:nvSpPr>
          <p:cNvPr id="13" name="Text 11"/>
          <p:cNvSpPr/>
          <p:nvPr/>
        </p:nvSpPr>
        <p:spPr>
          <a:xfrm>
            <a:off x="1638300" y="4572000"/>
            <a:ext cx="7181469" cy="266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Asset-backed yield.</a:t>
            </a:r>
            <a:endParaRPr lang="en-US" sz="1650" dirty="0"/>
          </a:p>
        </p:txBody>
      </p:sp>
      <p:sp>
        <p:nvSpPr>
          <p:cNvPr id="14" name="Text 12"/>
          <p:cNvSpPr/>
          <p:nvPr/>
        </p:nvSpPr>
        <p:spPr>
          <a:xfrm>
            <a:off x="1638300" y="4857750"/>
            <a:ext cx="3841215" cy="495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7F4EE">
                    <a:alpha val="62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dollar is secured by a recorded lien on a specific property — not a balance sheet, not a brand.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1143000" y="5524500"/>
            <a:ext cx="7467600" cy="9525"/>
          </a:xfrm>
          <a:prstGeom prst="rect">
            <a:avLst/>
          </a:prstGeom>
          <a:solidFill>
            <a:srgbClr val="F7F4EE">
              <a:alpha val="22000"/>
            </a:srgbClr>
          </a:solidFill>
          <a:ln/>
        </p:spPr>
      </p:sp>
      <p:sp>
        <p:nvSpPr>
          <p:cNvPr id="16" name="Text 14"/>
          <p:cNvSpPr/>
          <p:nvPr/>
        </p:nvSpPr>
        <p:spPr>
          <a:xfrm>
            <a:off x="1143000" y="5743575"/>
            <a:ext cx="419100" cy="781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i="1" dirty="0">
                <a:solidFill>
                  <a:srgbClr val="14B8A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+</a:t>
            </a:r>
            <a:endParaRPr lang="en-US" sz="1650" dirty="0"/>
          </a:p>
        </p:txBody>
      </p:sp>
      <p:sp>
        <p:nvSpPr>
          <p:cNvPr id="17" name="Text 15"/>
          <p:cNvSpPr/>
          <p:nvPr/>
        </p:nvSpPr>
        <p:spPr>
          <a:xfrm>
            <a:off x="1638300" y="5743575"/>
            <a:ext cx="7181469" cy="266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 duration.</a:t>
            </a:r>
            <a:endParaRPr lang="en-US" sz="1650" dirty="0"/>
          </a:p>
        </p:txBody>
      </p:sp>
      <p:sp>
        <p:nvSpPr>
          <p:cNvPr id="18" name="Text 16"/>
          <p:cNvSpPr/>
          <p:nvPr/>
        </p:nvSpPr>
        <p:spPr>
          <a:xfrm>
            <a:off x="1638300" y="6029325"/>
            <a:ext cx="3841215" cy="495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7F4EE">
                    <a:alpha val="62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6–12 month notes mean capital recycles quickly. You’re never locked into a multi-year LP commitment.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1143000" y="6696075"/>
            <a:ext cx="7467600" cy="9525"/>
          </a:xfrm>
          <a:prstGeom prst="rect">
            <a:avLst/>
          </a:prstGeom>
          <a:solidFill>
            <a:srgbClr val="F7F4EE">
              <a:alpha val="22000"/>
            </a:srgbClr>
          </a:solidFill>
          <a:ln/>
        </p:spPr>
      </p:sp>
      <p:sp>
        <p:nvSpPr>
          <p:cNvPr id="20" name="Text 18"/>
          <p:cNvSpPr/>
          <p:nvPr/>
        </p:nvSpPr>
        <p:spPr>
          <a:xfrm>
            <a:off x="1143000" y="6915150"/>
            <a:ext cx="419100" cy="781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i="1" dirty="0">
                <a:solidFill>
                  <a:srgbClr val="14B8A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+</a:t>
            </a:r>
            <a:endParaRPr lang="en-US" sz="1650" dirty="0"/>
          </a:p>
        </p:txBody>
      </p:sp>
      <p:sp>
        <p:nvSpPr>
          <p:cNvPr id="21" name="Text 19"/>
          <p:cNvSpPr/>
          <p:nvPr/>
        </p:nvSpPr>
        <p:spPr>
          <a:xfrm>
            <a:off x="1638300" y="6915150"/>
            <a:ext cx="7181469" cy="266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Operator alignment.</a:t>
            </a:r>
            <a:endParaRPr lang="en-US" sz="1650" dirty="0"/>
          </a:p>
        </p:txBody>
      </p:sp>
      <p:sp>
        <p:nvSpPr>
          <p:cNvPr id="22" name="Text 20"/>
          <p:cNvSpPr/>
          <p:nvPr/>
        </p:nvSpPr>
        <p:spPr>
          <a:xfrm>
            <a:off x="1638300" y="7200900"/>
            <a:ext cx="3841215" cy="495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7F4EE">
                    <a:alpha val="62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firm invests its own capital in every loan, in pro-rata first-lien position alongside investors.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1143000" y="9039225"/>
            <a:ext cx="7467600" cy="9525"/>
          </a:xfrm>
          <a:prstGeom prst="rect">
            <a:avLst/>
          </a:prstGeom>
          <a:solidFill>
            <a:srgbClr val="F7F4EE">
              <a:alpha val="22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>
            <a:off x="1143000" y="7867650"/>
            <a:ext cx="7467600" cy="9525"/>
          </a:xfrm>
          <a:prstGeom prst="rect">
            <a:avLst/>
          </a:prstGeom>
          <a:solidFill>
            <a:srgbClr val="F7F4EE">
              <a:alpha val="22000"/>
            </a:srgbClr>
          </a:solidFill>
          <a:ln/>
        </p:spPr>
      </p:sp>
      <p:sp>
        <p:nvSpPr>
          <p:cNvPr id="25" name="Text 23"/>
          <p:cNvSpPr/>
          <p:nvPr/>
        </p:nvSpPr>
        <p:spPr>
          <a:xfrm>
            <a:off x="1143000" y="8086725"/>
            <a:ext cx="419100" cy="781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i="1" dirty="0">
                <a:solidFill>
                  <a:srgbClr val="14B8A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+</a:t>
            </a:r>
            <a:endParaRPr lang="en-US" sz="1650" dirty="0"/>
          </a:p>
        </p:txBody>
      </p:sp>
      <p:sp>
        <p:nvSpPr>
          <p:cNvPr id="26" name="Text 24"/>
          <p:cNvSpPr/>
          <p:nvPr/>
        </p:nvSpPr>
        <p:spPr>
          <a:xfrm>
            <a:off x="1638300" y="8086725"/>
            <a:ext cx="7181469" cy="266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Uncorrelated income.</a:t>
            </a:r>
            <a:endParaRPr lang="en-US" sz="1650" dirty="0"/>
          </a:p>
        </p:txBody>
      </p:sp>
      <p:sp>
        <p:nvSpPr>
          <p:cNvPr id="27" name="Text 25"/>
          <p:cNvSpPr/>
          <p:nvPr/>
        </p:nvSpPr>
        <p:spPr>
          <a:xfrm>
            <a:off x="1638300" y="8372475"/>
            <a:ext cx="3841215" cy="495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7F4EE">
                    <a:alpha val="62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Coupon yield from physical real estate — not tied to public equity volatility or interest-rate sentiment.</a:t>
            </a:r>
            <a:endParaRPr lang="en-US" sz="1200" dirty="0"/>
          </a:p>
        </p:txBody>
      </p:sp>
      <p:sp>
        <p:nvSpPr>
          <p:cNvPr id="28" name="Shape 26"/>
          <p:cNvSpPr/>
          <p:nvPr/>
        </p:nvSpPr>
        <p:spPr>
          <a:xfrm>
            <a:off x="9144000" y="3871913"/>
            <a:ext cx="9525" cy="5176838"/>
          </a:xfrm>
          <a:prstGeom prst="rect">
            <a:avLst/>
          </a:prstGeom>
          <a:solidFill>
            <a:srgbClr val="F7F4EE">
              <a:alpha val="22000"/>
            </a:srgbClr>
          </a:solidFill>
          <a:ln/>
        </p:spPr>
      </p:sp>
      <p:sp>
        <p:nvSpPr>
          <p:cNvPr id="29" name="Text 27"/>
          <p:cNvSpPr/>
          <p:nvPr/>
        </p:nvSpPr>
        <p:spPr>
          <a:xfrm>
            <a:off x="9686925" y="3871913"/>
            <a:ext cx="7681817" cy="2143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050" b="1" spc="231" kern="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RISKS · WHAT TO WATCH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9686925" y="4352925"/>
            <a:ext cx="7458075" cy="9525"/>
          </a:xfrm>
          <a:prstGeom prst="rect">
            <a:avLst/>
          </a:prstGeom>
          <a:solidFill>
            <a:srgbClr val="F7F4EE">
              <a:alpha val="22000"/>
            </a:srgbClr>
          </a:solidFill>
          <a:ln/>
        </p:spPr>
      </p:sp>
      <p:sp>
        <p:nvSpPr>
          <p:cNvPr id="31" name="Text 29"/>
          <p:cNvSpPr/>
          <p:nvPr/>
        </p:nvSpPr>
        <p:spPr>
          <a:xfrm>
            <a:off x="9686925" y="4572000"/>
            <a:ext cx="419100" cy="781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−</a:t>
            </a:r>
            <a:endParaRPr lang="en-US" sz="1650" dirty="0"/>
          </a:p>
        </p:txBody>
      </p:sp>
      <p:sp>
        <p:nvSpPr>
          <p:cNvPr id="32" name="Text 30"/>
          <p:cNvSpPr/>
          <p:nvPr/>
        </p:nvSpPr>
        <p:spPr>
          <a:xfrm>
            <a:off x="10182225" y="4572000"/>
            <a:ext cx="7171658" cy="266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Real estate market risk.</a:t>
            </a:r>
            <a:endParaRPr lang="en-US" sz="1650" dirty="0"/>
          </a:p>
        </p:txBody>
      </p:sp>
      <p:sp>
        <p:nvSpPr>
          <p:cNvPr id="33" name="Text 31"/>
          <p:cNvSpPr/>
          <p:nvPr/>
        </p:nvSpPr>
        <p:spPr>
          <a:xfrm>
            <a:off x="10182225" y="4857750"/>
            <a:ext cx="3841215" cy="495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7F4EE">
                    <a:alpha val="62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sharp decline in local home values would compress the equity buffer that protects your lien.</a:t>
            </a:r>
            <a:endParaRPr lang="en-US" sz="1200" dirty="0"/>
          </a:p>
        </p:txBody>
      </p:sp>
      <p:sp>
        <p:nvSpPr>
          <p:cNvPr id="34" name="Shape 32"/>
          <p:cNvSpPr/>
          <p:nvPr/>
        </p:nvSpPr>
        <p:spPr>
          <a:xfrm>
            <a:off x="9686925" y="5524500"/>
            <a:ext cx="7458075" cy="9525"/>
          </a:xfrm>
          <a:prstGeom prst="rect">
            <a:avLst/>
          </a:prstGeom>
          <a:solidFill>
            <a:srgbClr val="F7F4EE">
              <a:alpha val="22000"/>
            </a:srgbClr>
          </a:solidFill>
          <a:ln/>
        </p:spPr>
      </p:sp>
      <p:sp>
        <p:nvSpPr>
          <p:cNvPr id="35" name="Text 33"/>
          <p:cNvSpPr/>
          <p:nvPr/>
        </p:nvSpPr>
        <p:spPr>
          <a:xfrm>
            <a:off x="9686925" y="5743575"/>
            <a:ext cx="419100" cy="781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−</a:t>
            </a:r>
            <a:endParaRPr lang="en-US" sz="1650" dirty="0"/>
          </a:p>
        </p:txBody>
      </p:sp>
      <p:sp>
        <p:nvSpPr>
          <p:cNvPr id="36" name="Text 34"/>
          <p:cNvSpPr/>
          <p:nvPr/>
        </p:nvSpPr>
        <p:spPr>
          <a:xfrm>
            <a:off x="10182225" y="5743575"/>
            <a:ext cx="7171658" cy="266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Borrower execution risk.</a:t>
            </a:r>
            <a:endParaRPr lang="en-US" sz="1650" dirty="0"/>
          </a:p>
        </p:txBody>
      </p:sp>
      <p:sp>
        <p:nvSpPr>
          <p:cNvPr id="37" name="Text 35"/>
          <p:cNvSpPr/>
          <p:nvPr/>
        </p:nvSpPr>
        <p:spPr>
          <a:xfrm>
            <a:off x="10182225" y="6029325"/>
            <a:ext cx="3841215" cy="495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7F4EE">
                    <a:alpha val="62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Construction overruns, contractor delays, or unexpected scope can stretch a 6-month loan past 12.</a:t>
            </a:r>
            <a:endParaRPr lang="en-US" sz="1200" dirty="0"/>
          </a:p>
        </p:txBody>
      </p:sp>
      <p:sp>
        <p:nvSpPr>
          <p:cNvPr id="38" name="Shape 36"/>
          <p:cNvSpPr/>
          <p:nvPr/>
        </p:nvSpPr>
        <p:spPr>
          <a:xfrm>
            <a:off x="9686925" y="6696075"/>
            <a:ext cx="7458075" cy="9525"/>
          </a:xfrm>
          <a:prstGeom prst="rect">
            <a:avLst/>
          </a:prstGeom>
          <a:solidFill>
            <a:srgbClr val="F7F4EE">
              <a:alpha val="22000"/>
            </a:srgbClr>
          </a:solidFill>
          <a:ln/>
        </p:spPr>
      </p:sp>
      <p:sp>
        <p:nvSpPr>
          <p:cNvPr id="39" name="Text 37"/>
          <p:cNvSpPr/>
          <p:nvPr/>
        </p:nvSpPr>
        <p:spPr>
          <a:xfrm>
            <a:off x="9686925" y="6915150"/>
            <a:ext cx="419100" cy="781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−</a:t>
            </a:r>
            <a:endParaRPr lang="en-US" sz="1650" dirty="0"/>
          </a:p>
        </p:txBody>
      </p:sp>
      <p:sp>
        <p:nvSpPr>
          <p:cNvPr id="40" name="Text 38"/>
          <p:cNvSpPr/>
          <p:nvPr/>
        </p:nvSpPr>
        <p:spPr>
          <a:xfrm>
            <a:off x="10182225" y="6915150"/>
            <a:ext cx="7171658" cy="266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Liquidity is loan-bound.</a:t>
            </a:r>
            <a:endParaRPr lang="en-US" sz="1650" dirty="0"/>
          </a:p>
        </p:txBody>
      </p:sp>
      <p:sp>
        <p:nvSpPr>
          <p:cNvPr id="41" name="Text 39"/>
          <p:cNvSpPr/>
          <p:nvPr/>
        </p:nvSpPr>
        <p:spPr>
          <a:xfrm>
            <a:off x="10182225" y="7200900"/>
            <a:ext cx="3841215" cy="495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7F4EE">
                    <a:alpha val="62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Capital is committed for the life of each note. Early withdrawal isn’t available mid-loan.</a:t>
            </a:r>
            <a:endParaRPr lang="en-US" sz="1200" dirty="0"/>
          </a:p>
        </p:txBody>
      </p:sp>
      <p:sp>
        <p:nvSpPr>
          <p:cNvPr id="42" name="Shape 40"/>
          <p:cNvSpPr/>
          <p:nvPr/>
        </p:nvSpPr>
        <p:spPr>
          <a:xfrm>
            <a:off x="9686925" y="9039225"/>
            <a:ext cx="7458075" cy="9525"/>
          </a:xfrm>
          <a:prstGeom prst="rect">
            <a:avLst/>
          </a:prstGeom>
          <a:solidFill>
            <a:srgbClr val="F7F4EE">
              <a:alpha val="22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>
            <a:off x="9686925" y="7867650"/>
            <a:ext cx="7458075" cy="9525"/>
          </a:xfrm>
          <a:prstGeom prst="rect">
            <a:avLst/>
          </a:prstGeom>
          <a:solidFill>
            <a:srgbClr val="F7F4EE">
              <a:alpha val="22000"/>
            </a:srgbClr>
          </a:solidFill>
          <a:ln/>
        </p:spPr>
      </p:sp>
      <p:sp>
        <p:nvSpPr>
          <p:cNvPr id="44" name="Text 42"/>
          <p:cNvSpPr/>
          <p:nvPr/>
        </p:nvSpPr>
        <p:spPr>
          <a:xfrm>
            <a:off x="9686925" y="8086725"/>
            <a:ext cx="419100" cy="781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−</a:t>
            </a:r>
            <a:endParaRPr lang="en-US" sz="1650" dirty="0"/>
          </a:p>
        </p:txBody>
      </p:sp>
      <p:sp>
        <p:nvSpPr>
          <p:cNvPr id="45" name="Text 43"/>
          <p:cNvSpPr/>
          <p:nvPr/>
        </p:nvSpPr>
        <p:spPr>
          <a:xfrm>
            <a:off x="10182225" y="8086725"/>
            <a:ext cx="7171658" cy="266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Foreclosure friction.</a:t>
            </a:r>
            <a:endParaRPr lang="en-US" sz="1650" dirty="0"/>
          </a:p>
        </p:txBody>
      </p:sp>
      <p:sp>
        <p:nvSpPr>
          <p:cNvPr id="46" name="Text 44"/>
          <p:cNvSpPr/>
          <p:nvPr/>
        </p:nvSpPr>
        <p:spPr>
          <a:xfrm>
            <a:off x="10182225" y="8372475"/>
            <a:ext cx="3841215" cy="495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7F4EE">
                    <a:alpha val="62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Even in lender-friendly states, taking back collateral takes time and legal cost in a worst-case scenario.</a:t>
            </a:r>
            <a:endParaRPr lang="en-US" sz="1200" dirty="0"/>
          </a:p>
        </p:txBody>
      </p:sp>
      <p:sp>
        <p:nvSpPr>
          <p:cNvPr id="47" name="Text 45"/>
          <p:cNvSpPr/>
          <p:nvPr/>
        </p:nvSpPr>
        <p:spPr>
          <a:xfrm>
            <a:off x="762000" y="9686925"/>
            <a:ext cx="3303770" cy="180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75" spc="137" kern="0" dirty="0">
                <a:solidFill>
                  <a:srgbClr val="F7F4EE">
                    <a:alpha val="62000"/>
                  </a:srgbClr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[YOUR FIRM] — INVESTOR BRIEF [YEAR]</a:t>
            </a:r>
            <a:endParaRPr lang="en-US" sz="975" dirty="0"/>
          </a:p>
        </p:txBody>
      </p:sp>
      <p:sp>
        <p:nvSpPr>
          <p:cNvPr id="48" name="Text 46"/>
          <p:cNvSpPr/>
          <p:nvPr/>
        </p:nvSpPr>
        <p:spPr>
          <a:xfrm>
            <a:off x="15601504" y="9686925"/>
            <a:ext cx="2000696" cy="180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75" spc="137" kern="0" dirty="0">
                <a:solidFill>
                  <a:srgbClr val="F7F4EE">
                    <a:alpha val="62000"/>
                  </a:srgbClr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15 · CONSIDERATIONS</a:t>
            </a:r>
            <a:endParaRPr lang="en-US" sz="97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62000" y="640110"/>
            <a:ext cx="57150" cy="159990"/>
          </a:xfrm>
          <a:prstGeom prst="rect">
            <a:avLst/>
          </a:prstGeom>
          <a:solidFill>
            <a:srgbClr val="14B8A6"/>
          </a:solidFill>
          <a:ln/>
        </p:spPr>
      </p:sp>
      <p:sp>
        <p:nvSpPr>
          <p:cNvPr id="3" name="Shape 1"/>
          <p:cNvSpPr/>
          <p:nvPr/>
        </p:nvSpPr>
        <p:spPr>
          <a:xfrm>
            <a:off x="857250" y="592113"/>
            <a:ext cx="57150" cy="207987"/>
          </a:xfrm>
          <a:prstGeom prst="rect">
            <a:avLst/>
          </a:prstGeom>
          <a:solidFill>
            <a:srgbClr val="14B8A6"/>
          </a:solidFill>
          <a:ln/>
        </p:spPr>
      </p:sp>
      <p:sp>
        <p:nvSpPr>
          <p:cNvPr id="4" name="Shape 2"/>
          <p:cNvSpPr/>
          <p:nvPr/>
        </p:nvSpPr>
        <p:spPr>
          <a:xfrm>
            <a:off x="952500" y="533400"/>
            <a:ext cx="57150" cy="266700"/>
          </a:xfrm>
          <a:prstGeom prst="rect">
            <a:avLst/>
          </a:prstGeom>
          <a:solidFill>
            <a:srgbClr val="14B8A6"/>
          </a:solidFill>
          <a:ln/>
        </p:spPr>
      </p:sp>
      <p:sp>
        <p:nvSpPr>
          <p:cNvPr id="5" name="Text 3"/>
          <p:cNvSpPr/>
          <p:nvPr/>
        </p:nvSpPr>
        <p:spPr>
          <a:xfrm>
            <a:off x="1181100" y="592931"/>
            <a:ext cx="1161827" cy="18573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050" spc="147" kern="0" dirty="0">
                <a:solidFill>
                  <a:srgbClr val="5A738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[YOUR FIRM]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15512132" y="592931"/>
            <a:ext cx="1132508" cy="18573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050" spc="147" kern="0" dirty="0">
                <a:solidFill>
                  <a:srgbClr val="5A738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THE ASK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16835140" y="592931"/>
            <a:ext cx="767060" cy="18573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050" spc="147" kern="0" dirty="0">
                <a:solidFill>
                  <a:srgbClr val="5A738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16 / 17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1143000" y="1333500"/>
            <a:ext cx="12753975" cy="18573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050" spc="231" kern="0" dirty="0">
                <a:solidFill>
                  <a:srgbClr val="038C8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IN SUMMARY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1143000" y="1747838"/>
            <a:ext cx="12753975" cy="179843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6000"/>
              </a:lnSpc>
              <a:buNone/>
            </a:pPr>
            <a:r>
              <a:rPr lang="en-US" sz="7200" b="1" spc="-144" kern="0" dirty="0">
                <a:solidFill>
                  <a:srgbClr val="1324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 alternative to the stock market — </a:t>
            </a:r>
            <a:pPr algn="l" indent="0" marL="0">
              <a:lnSpc>
                <a:spcPct val="96000"/>
              </a:lnSpc>
              <a:buNone/>
            </a:pPr>
            <a:r>
              <a:rPr lang="en-US" sz="7200" i="1" spc="-144" kern="0" dirty="0">
                <a:solidFill>
                  <a:srgbClr val="14B8A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anchored to real property.</a:t>
            </a:r>
            <a:endParaRPr lang="en-US" sz="7200" dirty="0"/>
          </a:p>
        </p:txBody>
      </p:sp>
      <p:sp>
        <p:nvSpPr>
          <p:cNvPr id="10" name="Text 8"/>
          <p:cNvSpPr/>
          <p:nvPr/>
        </p:nvSpPr>
        <p:spPr>
          <a:xfrm>
            <a:off x="1143000" y="3851077"/>
            <a:ext cx="9821251" cy="16153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8000"/>
              </a:lnSpc>
              <a:buNone/>
            </a:pPr>
            <a:r>
              <a:rPr lang="en-US" sz="2250" spc="-11" kern="0" dirty="0">
                <a:solidFill>
                  <a:srgbClr val="2B45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are actively raising additional investor capital to expand origination volume. Our conservative underwriting, first-lien-only mandate, and operator-led process offer a profitable opportunity with minimal risk — outside the stock market.</a:t>
            </a:r>
            <a:endParaRPr lang="en-US" sz="2250" dirty="0"/>
          </a:p>
        </p:txBody>
      </p:sp>
      <p:sp>
        <p:nvSpPr>
          <p:cNvPr id="11" name="Text 9"/>
          <p:cNvSpPr/>
          <p:nvPr/>
        </p:nvSpPr>
        <p:spPr>
          <a:xfrm>
            <a:off x="1143000" y="5714107"/>
            <a:ext cx="16482060" cy="180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75" spc="195" kern="0" dirty="0">
                <a:solidFill>
                  <a:srgbClr val="5A738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RETURNS BENCHMARK · REPRESENTATIVE RANGES</a:t>
            </a:r>
            <a:endParaRPr lang="en-US" sz="975" dirty="0"/>
          </a:p>
        </p:txBody>
      </p:sp>
      <p:sp>
        <p:nvSpPr>
          <p:cNvPr id="12" name="Shape 10"/>
          <p:cNvSpPr/>
          <p:nvPr/>
        </p:nvSpPr>
        <p:spPr>
          <a:xfrm>
            <a:off x="1143000" y="6085582"/>
            <a:ext cx="16002000" cy="9525"/>
          </a:xfrm>
          <a:prstGeom prst="rect">
            <a:avLst/>
          </a:prstGeom>
          <a:solidFill>
            <a:srgbClr val="132434">
              <a:alpha val="16000"/>
            </a:srgbClr>
          </a:solidFill>
          <a:ln/>
        </p:spPr>
      </p:sp>
      <p:sp>
        <p:nvSpPr>
          <p:cNvPr id="13" name="Text 11"/>
          <p:cNvSpPr/>
          <p:nvPr/>
        </p:nvSpPr>
        <p:spPr>
          <a:xfrm>
            <a:off x="1143000" y="6323707"/>
            <a:ext cx="1136972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14B8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[Your Firm]</a:t>
            </a:r>
            <a:endParaRPr lang="en-US" sz="1650" dirty="0"/>
          </a:p>
        </p:txBody>
      </p:sp>
      <p:sp>
        <p:nvSpPr>
          <p:cNvPr id="14" name="Text 12"/>
          <p:cNvSpPr/>
          <p:nvPr/>
        </p:nvSpPr>
        <p:spPr>
          <a:xfrm>
            <a:off x="1143000" y="6590407"/>
            <a:ext cx="1981200" cy="16668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00" spc="135" kern="0" dirty="0">
                <a:solidFill>
                  <a:srgbClr val="5A738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FIRST-LIEN NOTES</a:t>
            </a:r>
            <a:endParaRPr lang="en-US" sz="900" dirty="0"/>
          </a:p>
        </p:txBody>
      </p:sp>
      <p:sp>
        <p:nvSpPr>
          <p:cNvPr id="15" name="Shape 13"/>
          <p:cNvSpPr/>
          <p:nvPr/>
        </p:nvSpPr>
        <p:spPr>
          <a:xfrm>
            <a:off x="3276600" y="6454676"/>
            <a:ext cx="12306300" cy="133350"/>
          </a:xfrm>
          <a:prstGeom prst="rect">
            <a:avLst/>
          </a:prstGeom>
          <a:solidFill>
            <a:srgbClr val="132434">
              <a:alpha val="16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>
            <a:off x="3276600" y="6454676"/>
            <a:ext cx="11198721" cy="133350"/>
          </a:xfrm>
          <a:prstGeom prst="rect">
            <a:avLst/>
          </a:prstGeom>
          <a:solidFill>
            <a:srgbClr val="14B8A6"/>
          </a:solidFill>
          <a:ln/>
        </p:spPr>
      </p:sp>
      <p:sp>
        <p:nvSpPr>
          <p:cNvPr id="17" name="Text 15"/>
          <p:cNvSpPr/>
          <p:nvPr/>
        </p:nvSpPr>
        <p:spPr>
          <a:xfrm>
            <a:off x="15735300" y="6385620"/>
            <a:ext cx="1409700" cy="30956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r" indent="0" marL="0">
              <a:buNone/>
            </a:pPr>
            <a:r>
              <a:rPr lang="en-US" sz="1950" b="1" spc="-19" kern="0" dirty="0">
                <a:solidFill>
                  <a:srgbClr val="14B8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9–11%</a:t>
            </a:r>
            <a:endParaRPr lang="en-US" sz="1950" dirty="0"/>
          </a:p>
        </p:txBody>
      </p:sp>
      <p:sp>
        <p:nvSpPr>
          <p:cNvPr id="18" name="Shape 16"/>
          <p:cNvSpPr/>
          <p:nvPr/>
        </p:nvSpPr>
        <p:spPr>
          <a:xfrm>
            <a:off x="1143000" y="6947595"/>
            <a:ext cx="16002000" cy="9525"/>
          </a:xfrm>
          <a:prstGeom prst="rect">
            <a:avLst/>
          </a:prstGeom>
          <a:solidFill>
            <a:srgbClr val="132434">
              <a:alpha val="16000"/>
            </a:srgbClr>
          </a:solidFill>
          <a:ln/>
        </p:spPr>
      </p:sp>
      <p:sp>
        <p:nvSpPr>
          <p:cNvPr id="19" name="Text 17"/>
          <p:cNvSpPr/>
          <p:nvPr/>
        </p:nvSpPr>
        <p:spPr>
          <a:xfrm>
            <a:off x="1143000" y="7185720"/>
            <a:ext cx="902047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1324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S&amp;P 500</a:t>
            </a:r>
            <a:endParaRPr lang="en-US" sz="1650" dirty="0"/>
          </a:p>
        </p:txBody>
      </p:sp>
      <p:sp>
        <p:nvSpPr>
          <p:cNvPr id="20" name="Text 18"/>
          <p:cNvSpPr/>
          <p:nvPr/>
        </p:nvSpPr>
        <p:spPr>
          <a:xfrm>
            <a:off x="1143000" y="7452420"/>
            <a:ext cx="1981200" cy="16668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00" spc="135" kern="0" dirty="0">
                <a:solidFill>
                  <a:srgbClr val="5A738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LONG-TERM HISTORICAL</a:t>
            </a:r>
            <a:endParaRPr lang="en-US" sz="900" dirty="0"/>
          </a:p>
        </p:txBody>
      </p:sp>
      <p:sp>
        <p:nvSpPr>
          <p:cNvPr id="21" name="Shape 19"/>
          <p:cNvSpPr/>
          <p:nvPr/>
        </p:nvSpPr>
        <p:spPr>
          <a:xfrm>
            <a:off x="3276600" y="7316688"/>
            <a:ext cx="12306300" cy="133350"/>
          </a:xfrm>
          <a:prstGeom prst="rect">
            <a:avLst/>
          </a:prstGeom>
          <a:solidFill>
            <a:srgbClr val="132434">
              <a:alpha val="16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3276600" y="7316688"/>
            <a:ext cx="10337229" cy="133350"/>
          </a:xfrm>
          <a:prstGeom prst="rect">
            <a:avLst/>
          </a:prstGeom>
          <a:solidFill>
            <a:srgbClr val="132434"/>
          </a:solidFill>
          <a:ln/>
        </p:spPr>
      </p:sp>
      <p:sp>
        <p:nvSpPr>
          <p:cNvPr id="23" name="Text 21"/>
          <p:cNvSpPr/>
          <p:nvPr/>
        </p:nvSpPr>
        <p:spPr>
          <a:xfrm>
            <a:off x="15735300" y="7247632"/>
            <a:ext cx="1409700" cy="30956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r" indent="0" marL="0">
              <a:buNone/>
            </a:pPr>
            <a:r>
              <a:rPr lang="en-US" sz="1950" b="1" spc="-19" kern="0" dirty="0">
                <a:solidFill>
                  <a:srgbClr val="1324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~10%</a:t>
            </a:r>
            <a:endParaRPr lang="en-US" sz="1950" dirty="0"/>
          </a:p>
        </p:txBody>
      </p:sp>
      <p:sp>
        <p:nvSpPr>
          <p:cNvPr id="24" name="Shape 22"/>
          <p:cNvSpPr/>
          <p:nvPr/>
        </p:nvSpPr>
        <p:spPr>
          <a:xfrm>
            <a:off x="1143000" y="7809607"/>
            <a:ext cx="16002000" cy="9525"/>
          </a:xfrm>
          <a:prstGeom prst="rect">
            <a:avLst/>
          </a:prstGeom>
          <a:solidFill>
            <a:srgbClr val="132434">
              <a:alpha val="16000"/>
            </a:srgbClr>
          </a:solidFill>
          <a:ln/>
        </p:spPr>
      </p:sp>
      <p:sp>
        <p:nvSpPr>
          <p:cNvPr id="25" name="Text 23"/>
          <p:cNvSpPr/>
          <p:nvPr/>
        </p:nvSpPr>
        <p:spPr>
          <a:xfrm>
            <a:off x="1143000" y="8047732"/>
            <a:ext cx="1454274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1324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10-Yr Treasury</a:t>
            </a:r>
            <a:endParaRPr lang="en-US" sz="1650" dirty="0"/>
          </a:p>
        </p:txBody>
      </p:sp>
      <p:sp>
        <p:nvSpPr>
          <p:cNvPr id="26" name="Text 24"/>
          <p:cNvSpPr/>
          <p:nvPr/>
        </p:nvSpPr>
        <p:spPr>
          <a:xfrm>
            <a:off x="1143000" y="8314432"/>
            <a:ext cx="1981200" cy="16668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00" spc="135" kern="0" dirty="0">
                <a:solidFill>
                  <a:srgbClr val="5A738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2026 SPOT</a:t>
            </a:r>
            <a:endParaRPr lang="en-US" sz="900" dirty="0"/>
          </a:p>
        </p:txBody>
      </p:sp>
      <p:sp>
        <p:nvSpPr>
          <p:cNvPr id="27" name="Shape 25"/>
          <p:cNvSpPr/>
          <p:nvPr/>
        </p:nvSpPr>
        <p:spPr>
          <a:xfrm>
            <a:off x="3276600" y="8178701"/>
            <a:ext cx="12306300" cy="133350"/>
          </a:xfrm>
          <a:prstGeom prst="rect">
            <a:avLst/>
          </a:prstGeom>
          <a:solidFill>
            <a:srgbClr val="132434">
              <a:alpha val="16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3276600" y="8178701"/>
            <a:ext cx="4676329" cy="133350"/>
          </a:xfrm>
          <a:prstGeom prst="rect">
            <a:avLst/>
          </a:prstGeom>
          <a:solidFill>
            <a:srgbClr val="132434"/>
          </a:solidFill>
          <a:ln/>
        </p:spPr>
      </p:sp>
      <p:sp>
        <p:nvSpPr>
          <p:cNvPr id="29" name="Text 27"/>
          <p:cNvSpPr/>
          <p:nvPr/>
        </p:nvSpPr>
        <p:spPr>
          <a:xfrm>
            <a:off x="15735300" y="8109645"/>
            <a:ext cx="1409700" cy="30956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r" indent="0" marL="0">
              <a:buNone/>
            </a:pPr>
            <a:r>
              <a:rPr lang="en-US" sz="1950" b="1" spc="-19" kern="0" dirty="0">
                <a:solidFill>
                  <a:srgbClr val="1324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~4.3%</a:t>
            </a:r>
            <a:endParaRPr lang="en-US" sz="1950" dirty="0"/>
          </a:p>
        </p:txBody>
      </p:sp>
      <p:sp>
        <p:nvSpPr>
          <p:cNvPr id="30" name="Shape 28"/>
          <p:cNvSpPr/>
          <p:nvPr/>
        </p:nvSpPr>
        <p:spPr>
          <a:xfrm>
            <a:off x="1143000" y="9533632"/>
            <a:ext cx="16002000" cy="9525"/>
          </a:xfrm>
          <a:prstGeom prst="rect">
            <a:avLst/>
          </a:prstGeom>
          <a:solidFill>
            <a:srgbClr val="132434">
              <a:alpha val="16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1143000" y="8671620"/>
            <a:ext cx="16002000" cy="9525"/>
          </a:xfrm>
          <a:prstGeom prst="rect">
            <a:avLst/>
          </a:prstGeom>
          <a:solidFill>
            <a:srgbClr val="132434">
              <a:alpha val="16000"/>
            </a:srgbClr>
          </a:solidFill>
          <a:ln/>
        </p:spPr>
      </p:sp>
      <p:sp>
        <p:nvSpPr>
          <p:cNvPr id="32" name="Text 30"/>
          <p:cNvSpPr/>
          <p:nvPr/>
        </p:nvSpPr>
        <p:spPr>
          <a:xfrm>
            <a:off x="1143000" y="8909745"/>
            <a:ext cx="18796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1324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High-Yield Savings</a:t>
            </a:r>
            <a:endParaRPr lang="en-US" sz="1650" dirty="0"/>
          </a:p>
        </p:txBody>
      </p:sp>
      <p:sp>
        <p:nvSpPr>
          <p:cNvPr id="33" name="Text 31"/>
          <p:cNvSpPr/>
          <p:nvPr/>
        </p:nvSpPr>
        <p:spPr>
          <a:xfrm>
            <a:off x="1143000" y="9176445"/>
            <a:ext cx="1981200" cy="16668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00" spc="135" kern="0" dirty="0">
                <a:solidFill>
                  <a:srgbClr val="5A738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TOP-TIER APY</a:t>
            </a:r>
            <a:endParaRPr lang="en-US" sz="900" dirty="0"/>
          </a:p>
        </p:txBody>
      </p:sp>
      <p:sp>
        <p:nvSpPr>
          <p:cNvPr id="34" name="Shape 32"/>
          <p:cNvSpPr/>
          <p:nvPr/>
        </p:nvSpPr>
        <p:spPr>
          <a:xfrm>
            <a:off x="3276600" y="9040713"/>
            <a:ext cx="12306300" cy="133350"/>
          </a:xfrm>
          <a:prstGeom prst="rect">
            <a:avLst/>
          </a:prstGeom>
          <a:solidFill>
            <a:srgbClr val="132434">
              <a:alpha val="16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3276600" y="9040713"/>
            <a:ext cx="4922490" cy="133350"/>
          </a:xfrm>
          <a:prstGeom prst="rect">
            <a:avLst/>
          </a:prstGeom>
          <a:solidFill>
            <a:srgbClr val="132434"/>
          </a:solidFill>
          <a:ln/>
        </p:spPr>
      </p:sp>
      <p:sp>
        <p:nvSpPr>
          <p:cNvPr id="36" name="Text 34"/>
          <p:cNvSpPr/>
          <p:nvPr/>
        </p:nvSpPr>
        <p:spPr>
          <a:xfrm>
            <a:off x="15735300" y="8971657"/>
            <a:ext cx="1409700" cy="30956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r" indent="0" marL="0">
              <a:buNone/>
            </a:pPr>
            <a:r>
              <a:rPr lang="en-US" sz="1950" b="1" spc="-19" kern="0" dirty="0">
                <a:solidFill>
                  <a:srgbClr val="1324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~4.5%</a:t>
            </a:r>
            <a:endParaRPr lang="en-US" sz="1950" dirty="0"/>
          </a:p>
        </p:txBody>
      </p:sp>
      <p:sp>
        <p:nvSpPr>
          <p:cNvPr id="37" name="Text 35"/>
          <p:cNvSpPr/>
          <p:nvPr/>
        </p:nvSpPr>
        <p:spPr>
          <a:xfrm>
            <a:off x="1143000" y="9714607"/>
            <a:ext cx="1648206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75" spc="195" kern="0" dirty="0">
                <a:solidFill>
                  <a:srgbClr val="5A738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COMPARISON SHOWN FOR CONTEXT. S&amp;P AND TREASURY YIELDS CARRY MATERIALLY DIFFERENT RISK AND LIQUIDITY PROFILES. PAST PERFORMANCE IS NOT INDICATIVE OF FUTURE RESULTS.</a:t>
            </a:r>
            <a:endParaRPr lang="en-US" sz="975" dirty="0"/>
          </a:p>
        </p:txBody>
      </p:sp>
      <p:sp>
        <p:nvSpPr>
          <p:cNvPr id="38" name="Text 36"/>
          <p:cNvSpPr/>
          <p:nvPr/>
        </p:nvSpPr>
        <p:spPr>
          <a:xfrm>
            <a:off x="762000" y="9686925"/>
            <a:ext cx="3303770" cy="180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75" spc="137" kern="0" dirty="0">
                <a:solidFill>
                  <a:srgbClr val="5A738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[YOUR FIRM] — INVESTOR BRIEF [YEAR]</a:t>
            </a:r>
            <a:endParaRPr lang="en-US" sz="975" dirty="0"/>
          </a:p>
        </p:txBody>
      </p:sp>
      <p:sp>
        <p:nvSpPr>
          <p:cNvPr id="39" name="Text 37"/>
          <p:cNvSpPr/>
          <p:nvPr/>
        </p:nvSpPr>
        <p:spPr>
          <a:xfrm>
            <a:off x="16242953" y="9686925"/>
            <a:ext cx="1359247" cy="180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75" spc="137" kern="0" dirty="0">
                <a:solidFill>
                  <a:srgbClr val="5A738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16 · SUMMARY</a:t>
            </a:r>
            <a:endParaRPr lang="en-US" sz="97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3243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62000" y="1417365"/>
            <a:ext cx="133350" cy="411435"/>
          </a:xfrm>
          <a:prstGeom prst="rect">
            <a:avLst/>
          </a:prstGeom>
          <a:solidFill>
            <a:srgbClr val="14B8A6"/>
          </a:solidFill>
          <a:ln/>
        </p:spPr>
      </p:sp>
      <p:sp>
        <p:nvSpPr>
          <p:cNvPr id="3" name="Shape 1"/>
          <p:cNvSpPr/>
          <p:nvPr/>
        </p:nvSpPr>
        <p:spPr>
          <a:xfrm>
            <a:off x="933450" y="1293912"/>
            <a:ext cx="133350" cy="534888"/>
          </a:xfrm>
          <a:prstGeom prst="rect">
            <a:avLst/>
          </a:prstGeom>
          <a:solidFill>
            <a:srgbClr val="14B8A6"/>
          </a:solidFill>
          <a:ln/>
        </p:spPr>
      </p:sp>
      <p:sp>
        <p:nvSpPr>
          <p:cNvPr id="4" name="Shape 2"/>
          <p:cNvSpPr/>
          <p:nvPr/>
        </p:nvSpPr>
        <p:spPr>
          <a:xfrm>
            <a:off x="1104900" y="1143000"/>
            <a:ext cx="133350" cy="685800"/>
          </a:xfrm>
          <a:prstGeom prst="rect">
            <a:avLst/>
          </a:prstGeom>
          <a:solidFill>
            <a:srgbClr val="14B8A6"/>
          </a:solidFill>
          <a:ln/>
        </p:spPr>
      </p:sp>
      <p:sp>
        <p:nvSpPr>
          <p:cNvPr id="5" name="Text 3"/>
          <p:cNvSpPr/>
          <p:nvPr/>
        </p:nvSpPr>
        <p:spPr>
          <a:xfrm>
            <a:off x="762000" y="2076450"/>
            <a:ext cx="7848600" cy="18573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050" spc="252" kern="0" dirty="0">
                <a:solidFill>
                  <a:srgbClr val="F7F4EE">
                    <a:alpha val="62000"/>
                  </a:srgbClr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[YOUR FIRM] · ESTABLISHED [YEAR]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762000" y="3534891"/>
            <a:ext cx="7848600" cy="18573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050" spc="231" kern="0" dirty="0">
                <a:solidFill>
                  <a:srgbClr val="14B8A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NEXT STEPS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762000" y="3949229"/>
            <a:ext cx="7848600" cy="124985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6000"/>
              </a:lnSpc>
              <a:buNone/>
            </a:pPr>
            <a:r>
              <a:rPr lang="en-US" sz="9900" b="1" spc="-198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Let’s </a:t>
            </a:r>
            <a:pPr algn="l" indent="0" marL="0">
              <a:lnSpc>
                <a:spcPct val="96000"/>
              </a:lnSpc>
              <a:buNone/>
            </a:pPr>
            <a:r>
              <a:rPr lang="en-US" sz="9900" i="1" spc="-198" kern="0" dirty="0">
                <a:solidFill>
                  <a:srgbClr val="14B8A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talk</a:t>
            </a:r>
            <a:pPr algn="l" indent="0" marL="0">
              <a:lnSpc>
                <a:spcPct val="96000"/>
              </a:lnSpc>
              <a:buNone/>
            </a:pPr>
            <a:r>
              <a:rPr lang="en-US" sz="9900" b="1" spc="-198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9900" dirty="0"/>
          </a:p>
        </p:txBody>
      </p:sp>
      <p:sp>
        <p:nvSpPr>
          <p:cNvPr id="8" name="Text 6"/>
          <p:cNvSpPr/>
          <p:nvPr/>
        </p:nvSpPr>
        <p:spPr>
          <a:xfrm>
            <a:off x="762000" y="5465787"/>
            <a:ext cx="7202240" cy="12210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8000"/>
              </a:lnSpc>
              <a:buNone/>
            </a:pPr>
            <a:r>
              <a:rPr lang="en-US" sz="2250" spc="-11" kern="0" dirty="0">
                <a:solidFill>
                  <a:srgbClr val="F7F4EE">
                    <a:alpha val="62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We’d be glad to walk through current loan opportunities, send recent investor statements, or schedule a call to answer specific questions.</a:t>
            </a:r>
            <a:endParaRPr lang="en-US" sz="2250" dirty="0"/>
          </a:p>
        </p:txBody>
      </p:sp>
      <p:sp>
        <p:nvSpPr>
          <p:cNvPr id="9" name="Text 7"/>
          <p:cNvSpPr/>
          <p:nvPr/>
        </p:nvSpPr>
        <p:spPr>
          <a:xfrm>
            <a:off x="762000" y="8245227"/>
            <a:ext cx="7848600" cy="180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75" spc="195" kern="0" dirty="0">
                <a:solidFill>
                  <a:srgbClr val="F7F4EE">
                    <a:alpha val="62000"/>
                  </a:srgbClr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MINIMUM INVESTMENT</a:t>
            </a:r>
            <a:endParaRPr lang="en-US" sz="975" dirty="0"/>
          </a:p>
        </p:txBody>
      </p:sp>
      <p:sp>
        <p:nvSpPr>
          <p:cNvPr id="10" name="Text 8"/>
          <p:cNvSpPr/>
          <p:nvPr/>
        </p:nvSpPr>
        <p:spPr>
          <a:xfrm>
            <a:off x="762000" y="8483352"/>
            <a:ext cx="7848600" cy="69874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2000"/>
              </a:lnSpc>
              <a:buNone/>
            </a:pPr>
            <a:r>
              <a:rPr lang="en-US" sz="5100" b="1" spc="-102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$50,000</a:t>
            </a:r>
            <a:endParaRPr lang="en-US" sz="5100" dirty="0"/>
          </a:p>
        </p:txBody>
      </p:sp>
      <p:sp>
        <p:nvSpPr>
          <p:cNvPr id="11" name="Shape 9"/>
          <p:cNvSpPr/>
          <p:nvPr/>
        </p:nvSpPr>
        <p:spPr>
          <a:xfrm>
            <a:off x="9144000" y="0"/>
            <a:ext cx="9144000" cy="10287000"/>
          </a:xfrm>
          <a:prstGeom prst="rect">
            <a:avLst/>
          </a:prstGeom>
          <a:solidFill>
            <a:srgbClr val="B5E2DF"/>
          </a:solidFill>
          <a:ln/>
        </p:spPr>
      </p:sp>
      <p:sp>
        <p:nvSpPr>
          <p:cNvPr id="12" name="Text 10"/>
          <p:cNvSpPr/>
          <p:nvPr/>
        </p:nvSpPr>
        <p:spPr>
          <a:xfrm>
            <a:off x="9906000" y="1143000"/>
            <a:ext cx="7848600" cy="180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75" spc="195" kern="0" dirty="0">
                <a:solidFill>
                  <a:srgbClr val="132434">
                    <a:alpha val="65000"/>
                  </a:srgbClr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PRIMARY CONTACT</a:t>
            </a:r>
            <a:endParaRPr lang="en-US" sz="975" dirty="0"/>
          </a:p>
        </p:txBody>
      </p:sp>
      <p:sp>
        <p:nvSpPr>
          <p:cNvPr id="13" name="Text 11"/>
          <p:cNvSpPr/>
          <p:nvPr/>
        </p:nvSpPr>
        <p:spPr>
          <a:xfrm>
            <a:off x="9906000" y="1438275"/>
            <a:ext cx="7848600" cy="91588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6000"/>
              </a:lnSpc>
              <a:buNone/>
            </a:pPr>
            <a:r>
              <a:rPr lang="en-US" sz="7200" b="1" spc="-144" kern="0" dirty="0">
                <a:solidFill>
                  <a:srgbClr val="1324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[Founder Name]</a:t>
            </a:r>
            <a:endParaRPr lang="en-US" sz="7200" dirty="0"/>
          </a:p>
        </p:txBody>
      </p:sp>
      <p:sp>
        <p:nvSpPr>
          <p:cNvPr id="14" name="Text 12"/>
          <p:cNvSpPr/>
          <p:nvPr/>
        </p:nvSpPr>
        <p:spPr>
          <a:xfrm>
            <a:off x="9906000" y="2449413"/>
            <a:ext cx="7848600" cy="2000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125" spc="203" kern="0" dirty="0">
                <a:solidFill>
                  <a:srgbClr val="13243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OWNER · CEO</a:t>
            </a:r>
            <a:endParaRPr lang="en-US" sz="1125" dirty="0"/>
          </a:p>
        </p:txBody>
      </p:sp>
      <p:sp>
        <p:nvSpPr>
          <p:cNvPr id="15" name="Shape 13"/>
          <p:cNvSpPr/>
          <p:nvPr/>
        </p:nvSpPr>
        <p:spPr>
          <a:xfrm>
            <a:off x="9906000" y="3898776"/>
            <a:ext cx="7620000" cy="9525"/>
          </a:xfrm>
          <a:prstGeom prst="rect">
            <a:avLst/>
          </a:prstGeom>
          <a:solidFill>
            <a:srgbClr val="132434">
              <a:alpha val="22000"/>
            </a:srgbClr>
          </a:solidFill>
          <a:ln/>
        </p:spPr>
      </p:sp>
      <p:sp>
        <p:nvSpPr>
          <p:cNvPr id="16" name="Text 14"/>
          <p:cNvSpPr/>
          <p:nvPr/>
        </p:nvSpPr>
        <p:spPr>
          <a:xfrm>
            <a:off x="9906000" y="4238402"/>
            <a:ext cx="1600200" cy="180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75" spc="195" kern="0" dirty="0">
                <a:solidFill>
                  <a:srgbClr val="132434">
                    <a:alpha val="70000"/>
                  </a:srgbClr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PHONE</a:t>
            </a:r>
            <a:endParaRPr lang="en-US" sz="975" dirty="0"/>
          </a:p>
        </p:txBody>
      </p:sp>
      <p:sp>
        <p:nvSpPr>
          <p:cNvPr id="17" name="Text 15"/>
          <p:cNvSpPr/>
          <p:nvPr/>
        </p:nvSpPr>
        <p:spPr>
          <a:xfrm>
            <a:off x="11734800" y="4117851"/>
            <a:ext cx="5964936" cy="42207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2700" b="1" spc="-27" kern="0" dirty="0">
                <a:solidFill>
                  <a:srgbClr val="1324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+1 (XXX) XXX-XXXX</a:t>
            </a:r>
            <a:endParaRPr lang="en-US" sz="2700" dirty="0"/>
          </a:p>
        </p:txBody>
      </p:sp>
      <p:sp>
        <p:nvSpPr>
          <p:cNvPr id="18" name="Shape 16"/>
          <p:cNvSpPr/>
          <p:nvPr/>
        </p:nvSpPr>
        <p:spPr>
          <a:xfrm>
            <a:off x="9906000" y="4711378"/>
            <a:ext cx="7620000" cy="9525"/>
          </a:xfrm>
          <a:prstGeom prst="rect">
            <a:avLst/>
          </a:prstGeom>
          <a:solidFill>
            <a:srgbClr val="132434">
              <a:alpha val="22000"/>
            </a:srgbClr>
          </a:solidFill>
          <a:ln/>
        </p:spPr>
      </p:sp>
      <p:sp>
        <p:nvSpPr>
          <p:cNvPr id="19" name="Text 17"/>
          <p:cNvSpPr/>
          <p:nvPr/>
        </p:nvSpPr>
        <p:spPr>
          <a:xfrm>
            <a:off x="9906000" y="5051003"/>
            <a:ext cx="1600200" cy="180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75" spc="195" kern="0" dirty="0">
                <a:solidFill>
                  <a:srgbClr val="132434">
                    <a:alpha val="70000"/>
                  </a:srgbClr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EMAIL</a:t>
            </a:r>
            <a:endParaRPr lang="en-US" sz="975" dirty="0"/>
          </a:p>
        </p:txBody>
      </p:sp>
      <p:sp>
        <p:nvSpPr>
          <p:cNvPr id="20" name="Text 18"/>
          <p:cNvSpPr/>
          <p:nvPr/>
        </p:nvSpPr>
        <p:spPr>
          <a:xfrm>
            <a:off x="11734800" y="4930453"/>
            <a:ext cx="5964936" cy="42207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2700" b="1" spc="-27" kern="0" dirty="0">
                <a:solidFill>
                  <a:srgbClr val="1324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contact@yourfirm.com</a:t>
            </a:r>
            <a:endParaRPr lang="en-US" sz="2700" dirty="0"/>
          </a:p>
        </p:txBody>
      </p:sp>
      <p:sp>
        <p:nvSpPr>
          <p:cNvPr id="21" name="Shape 19"/>
          <p:cNvSpPr/>
          <p:nvPr/>
        </p:nvSpPr>
        <p:spPr>
          <a:xfrm>
            <a:off x="9906000" y="6336581"/>
            <a:ext cx="7620000" cy="9525"/>
          </a:xfrm>
          <a:prstGeom prst="rect">
            <a:avLst/>
          </a:prstGeom>
          <a:solidFill>
            <a:srgbClr val="132434">
              <a:alpha val="22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9906000" y="5523979"/>
            <a:ext cx="7620000" cy="9525"/>
          </a:xfrm>
          <a:prstGeom prst="rect">
            <a:avLst/>
          </a:prstGeom>
          <a:solidFill>
            <a:srgbClr val="132434">
              <a:alpha val="22000"/>
            </a:srgbClr>
          </a:solidFill>
          <a:ln/>
        </p:spPr>
      </p:sp>
      <p:sp>
        <p:nvSpPr>
          <p:cNvPr id="23" name="Text 21"/>
          <p:cNvSpPr/>
          <p:nvPr/>
        </p:nvSpPr>
        <p:spPr>
          <a:xfrm>
            <a:off x="9906000" y="5863605"/>
            <a:ext cx="1600200" cy="180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75" spc="195" kern="0" dirty="0">
                <a:solidFill>
                  <a:srgbClr val="132434">
                    <a:alpha val="70000"/>
                  </a:srgbClr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WEB</a:t>
            </a:r>
            <a:endParaRPr lang="en-US" sz="975" dirty="0"/>
          </a:p>
        </p:txBody>
      </p:sp>
      <p:sp>
        <p:nvSpPr>
          <p:cNvPr id="24" name="Text 22"/>
          <p:cNvSpPr/>
          <p:nvPr/>
        </p:nvSpPr>
        <p:spPr>
          <a:xfrm>
            <a:off x="11734800" y="5743054"/>
            <a:ext cx="5964936" cy="42207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2700" b="1" spc="-27" kern="0" dirty="0">
                <a:solidFill>
                  <a:srgbClr val="1324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yourfirm.com/invest</a:t>
            </a:r>
            <a:endParaRPr lang="en-US" sz="2700" dirty="0"/>
          </a:p>
        </p:txBody>
      </p:sp>
      <p:sp>
        <p:nvSpPr>
          <p:cNvPr id="25" name="Text 23"/>
          <p:cNvSpPr/>
          <p:nvPr/>
        </p:nvSpPr>
        <p:spPr>
          <a:xfrm>
            <a:off x="9906000" y="7633469"/>
            <a:ext cx="3581997" cy="127240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700" i="1" spc="-27" kern="0" dirty="0">
                <a:solidFill>
                  <a:srgbClr val="13243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Conservatively underwritten. Operator-led. Skin in the game.</a:t>
            </a:r>
            <a:endParaRPr lang="en-US" sz="2700" dirty="0"/>
          </a:p>
        </p:txBody>
      </p:sp>
      <p:sp>
        <p:nvSpPr>
          <p:cNvPr id="26" name="Text 24"/>
          <p:cNvSpPr/>
          <p:nvPr/>
        </p:nvSpPr>
        <p:spPr>
          <a:xfrm>
            <a:off x="9906000" y="9001125"/>
            <a:ext cx="7848600" cy="180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75" spc="195" kern="0" dirty="0">
                <a:solidFill>
                  <a:srgbClr val="132434">
                    <a:alpha val="65000"/>
                  </a:srgbClr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— OUR STANDARD</a:t>
            </a:r>
            <a:endParaRPr lang="en-US" sz="97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2026-05-15T22:09:52Z</dcterms:created>
  <dcterms:modified xsi:type="dcterms:W3CDTF">2026-05-15T22:09:52Z</dcterms:modified>
</cp:coreProperties>
</file>